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320" r:id="rId4"/>
    <p:sldId id="319" r:id="rId5"/>
    <p:sldId id="274" r:id="rId6"/>
    <p:sldId id="275" r:id="rId7"/>
    <p:sldId id="276" r:id="rId8"/>
    <p:sldId id="280" r:id="rId9"/>
    <p:sldId id="282" r:id="rId10"/>
    <p:sldId id="283" r:id="rId11"/>
    <p:sldId id="284" r:id="rId12"/>
    <p:sldId id="285" r:id="rId13"/>
    <p:sldId id="286" r:id="rId14"/>
    <p:sldId id="287" r:id="rId15"/>
    <p:sldId id="288" r:id="rId16"/>
    <p:sldId id="289" r:id="rId17"/>
    <p:sldId id="291" r:id="rId18"/>
    <p:sldId id="290" r:id="rId19"/>
    <p:sldId id="292" r:id="rId20"/>
    <p:sldId id="294" r:id="rId21"/>
    <p:sldId id="297" r:id="rId22"/>
    <p:sldId id="299" r:id="rId23"/>
    <p:sldId id="300" r:id="rId24"/>
    <p:sldId id="305" r:id="rId25"/>
    <p:sldId id="307" r:id="rId26"/>
    <p:sldId id="310" r:id="rId27"/>
    <p:sldId id="314" r:id="rId28"/>
    <p:sldId id="311" r:id="rId29"/>
    <p:sldId id="313" r:id="rId30"/>
    <p:sldId id="315" r:id="rId31"/>
    <p:sldId id="318" r:id="rId32"/>
    <p:sldId id="316" r:id="rId33"/>
    <p:sldId id="317" r:id="rId34"/>
    <p:sldId id="259" r:id="rId3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4878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588"/>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5989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abeçalho da Seção">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642"/>
          <a:stretch/>
        </p:blipFill>
        <p:spPr bwMode="auto">
          <a:xfrm>
            <a:off x="0" y="1588"/>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ítulo 1"/>
          <p:cNvSpPr>
            <a:spLocks noGrp="1"/>
          </p:cNvSpPr>
          <p:nvPr>
            <p:ph type="title" hasCustomPrompt="1"/>
          </p:nvPr>
        </p:nvSpPr>
        <p:spPr>
          <a:xfrm>
            <a:off x="577787" y="2564904"/>
            <a:ext cx="7988424" cy="1038323"/>
          </a:xfrm>
        </p:spPr>
        <p:txBody>
          <a:bodyPr anchor="t">
            <a:noAutofit/>
          </a:bodyPr>
          <a:lstStyle>
            <a:lvl1pPr marL="0" algn="ctr" defTabSz="914400" rtl="0" eaLnBrk="1" latinLnBrk="0" hangingPunct="1">
              <a:lnSpc>
                <a:spcPct val="80000"/>
              </a:lnSpc>
              <a:defRPr lang="pt-BR" sz="4400" b="1" kern="1200" dirty="0">
                <a:solidFill>
                  <a:schemeClr val="bg1"/>
                </a:solidFill>
                <a:latin typeface="Trebuchet MS"/>
                <a:ea typeface="+mn-ea"/>
                <a:cs typeface="Trebuchet MS"/>
              </a:defRPr>
            </a:lvl1pPr>
          </a:lstStyle>
          <a:p>
            <a:r>
              <a:rPr lang="pt-BR" dirty="0"/>
              <a:t>Título do</a:t>
            </a:r>
            <a:br>
              <a:rPr lang="pt-BR" dirty="0"/>
            </a:br>
            <a:r>
              <a:rPr lang="pt-BR" dirty="0"/>
              <a:t>Separador</a:t>
            </a:r>
          </a:p>
        </p:txBody>
      </p:sp>
    </p:spTree>
    <p:extLst>
      <p:ext uri="{BB962C8B-B14F-4D97-AF65-F5344CB8AC3E}">
        <p14:creationId xmlns:p14="http://schemas.microsoft.com/office/powerpoint/2010/main" val="1716565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7268"/>
          <a:stretch/>
        </p:blipFill>
        <p:spPr bwMode="auto">
          <a:xfrm>
            <a:off x="0" y="-27384"/>
            <a:ext cx="9144000" cy="749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Espaço Reservado para Conteúdo 2"/>
          <p:cNvSpPr>
            <a:spLocks noGrp="1"/>
          </p:cNvSpPr>
          <p:nvPr>
            <p:ph idx="1"/>
          </p:nvPr>
        </p:nvSpPr>
        <p:spPr/>
        <p:txBody>
          <a:bodyPr>
            <a:normAutofit/>
          </a:bodyPr>
          <a:lstStyle>
            <a:lvl1pPr>
              <a:defRPr sz="2400">
                <a:solidFill>
                  <a:schemeClr val="tx1">
                    <a:lumMod val="65000"/>
                    <a:lumOff val="35000"/>
                  </a:schemeClr>
                </a:solidFill>
              </a:defRPr>
            </a:lvl1pPr>
            <a:lvl2pPr>
              <a:defRPr sz="2400">
                <a:solidFill>
                  <a:schemeClr val="tx1">
                    <a:lumMod val="65000"/>
                    <a:lumOff val="35000"/>
                  </a:schemeClr>
                </a:solidFill>
              </a:defRPr>
            </a:lvl2pPr>
            <a:lvl3pPr>
              <a:defRPr sz="2400">
                <a:solidFill>
                  <a:schemeClr val="tx1">
                    <a:lumMod val="65000"/>
                    <a:lumOff val="35000"/>
                  </a:schemeClr>
                </a:solidFill>
              </a:defRPr>
            </a:lvl3pPr>
            <a:lvl4pPr>
              <a:defRPr sz="2400">
                <a:solidFill>
                  <a:schemeClr val="tx1">
                    <a:lumMod val="65000"/>
                    <a:lumOff val="35000"/>
                  </a:schemeClr>
                </a:solidFill>
              </a:defRPr>
            </a:lvl4pPr>
            <a:lvl5pPr>
              <a:defRPr sz="2400">
                <a:solidFill>
                  <a:schemeClr val="tx1">
                    <a:lumMod val="65000"/>
                    <a:lumOff val="35000"/>
                  </a:schemeClr>
                </a:solidFill>
              </a:defRPr>
            </a:lvl5p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2" name="Título 1"/>
          <p:cNvSpPr>
            <a:spLocks noGrp="1"/>
          </p:cNvSpPr>
          <p:nvPr>
            <p:ph type="title"/>
          </p:nvPr>
        </p:nvSpPr>
        <p:spPr>
          <a:xfrm>
            <a:off x="467544" y="82079"/>
            <a:ext cx="5816016" cy="523220"/>
          </a:xfrm>
          <a:noFill/>
        </p:spPr>
        <p:txBody>
          <a:bodyPr wrap="none" rtlCol="0">
            <a:spAutoFit/>
          </a:bodyPr>
          <a:lstStyle>
            <a:lvl1pPr algn="l">
              <a:defRPr lang="pt-BR" sz="2800" b="1">
                <a:solidFill>
                  <a:schemeClr val="bg1"/>
                </a:solidFill>
                <a:latin typeface="Trebuchet MS"/>
                <a:ea typeface="+mn-ea"/>
                <a:cs typeface="Trebuchet MS"/>
              </a:defRPr>
            </a:lvl1pPr>
          </a:lstStyle>
          <a:p>
            <a:pPr marL="0" lvl="0" algn="l" defTabSz="457200"/>
            <a:r>
              <a:rPr lang="pt-BR" dirty="0"/>
              <a:t>Clique para editar o título mestre</a:t>
            </a:r>
          </a:p>
        </p:txBody>
      </p:sp>
    </p:spTree>
    <p:extLst>
      <p:ext uri="{BB962C8B-B14F-4D97-AF65-F5344CB8AC3E}">
        <p14:creationId xmlns:p14="http://schemas.microsoft.com/office/powerpoint/2010/main" val="3429341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as Partes de Conteúdo">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600200"/>
            <a:ext cx="4038600" cy="4525963"/>
          </a:xfrm>
        </p:spPr>
        <p:txBody>
          <a:bodyPr>
            <a:normAutofit/>
          </a:bodyPr>
          <a:lstStyle>
            <a:lvl1pPr>
              <a:defRPr sz="2400">
                <a:solidFill>
                  <a:schemeClr val="tx1">
                    <a:lumMod val="65000"/>
                    <a:lumOff val="35000"/>
                  </a:schemeClr>
                </a:solidFill>
              </a:defRPr>
            </a:lvl1pPr>
            <a:lvl2pPr>
              <a:defRPr sz="2400">
                <a:solidFill>
                  <a:schemeClr val="tx1">
                    <a:lumMod val="65000"/>
                    <a:lumOff val="35000"/>
                  </a:schemeClr>
                </a:solidFill>
              </a:defRPr>
            </a:lvl2pPr>
            <a:lvl3pPr>
              <a:defRPr sz="2400">
                <a:solidFill>
                  <a:schemeClr val="tx1">
                    <a:lumMod val="65000"/>
                    <a:lumOff val="35000"/>
                  </a:schemeClr>
                </a:solidFill>
              </a:defRPr>
            </a:lvl3pPr>
            <a:lvl4pPr>
              <a:defRPr sz="2400">
                <a:solidFill>
                  <a:schemeClr val="tx1">
                    <a:lumMod val="65000"/>
                    <a:lumOff val="35000"/>
                  </a:schemeClr>
                </a:solidFill>
              </a:defRPr>
            </a:lvl4pPr>
            <a:lvl5pPr>
              <a:defRPr sz="2400">
                <a:solidFill>
                  <a:schemeClr val="tx1">
                    <a:lumMod val="65000"/>
                    <a:lumOff val="35000"/>
                  </a:schemeClr>
                </a:solidFill>
              </a:defRPr>
            </a:lvl5pPr>
            <a:lvl6pPr>
              <a:defRPr sz="1800"/>
            </a:lvl6pPr>
            <a:lvl7pPr>
              <a:defRPr sz="1800"/>
            </a:lvl7pPr>
            <a:lvl8pPr>
              <a:defRPr sz="1800"/>
            </a:lvl8pPr>
            <a:lvl9pPr>
              <a:defRPr sz="1800"/>
            </a:lvl9p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Conteúdo 3"/>
          <p:cNvSpPr>
            <a:spLocks noGrp="1"/>
          </p:cNvSpPr>
          <p:nvPr>
            <p:ph sz="half" idx="2"/>
          </p:nvPr>
        </p:nvSpPr>
        <p:spPr>
          <a:xfrm>
            <a:off x="4648200" y="1600200"/>
            <a:ext cx="4038600" cy="4525963"/>
          </a:xfrm>
        </p:spPr>
        <p:txBody>
          <a:bodyPr>
            <a:normAutofit/>
          </a:bodyPr>
          <a:lstStyle>
            <a:lvl1pPr>
              <a:defRPr sz="2400">
                <a:solidFill>
                  <a:schemeClr val="tx1">
                    <a:lumMod val="65000"/>
                    <a:lumOff val="35000"/>
                  </a:schemeClr>
                </a:solidFill>
              </a:defRPr>
            </a:lvl1pPr>
            <a:lvl2pPr>
              <a:defRPr sz="2400">
                <a:solidFill>
                  <a:schemeClr val="tx1">
                    <a:lumMod val="65000"/>
                    <a:lumOff val="35000"/>
                  </a:schemeClr>
                </a:solidFill>
              </a:defRPr>
            </a:lvl2pPr>
            <a:lvl3pPr>
              <a:defRPr sz="2400">
                <a:solidFill>
                  <a:schemeClr val="tx1">
                    <a:lumMod val="65000"/>
                    <a:lumOff val="35000"/>
                  </a:schemeClr>
                </a:solidFill>
              </a:defRPr>
            </a:lvl3pPr>
            <a:lvl4pPr>
              <a:defRPr sz="2400">
                <a:solidFill>
                  <a:schemeClr val="tx1">
                    <a:lumMod val="65000"/>
                    <a:lumOff val="35000"/>
                  </a:schemeClr>
                </a:solidFill>
              </a:defRPr>
            </a:lvl4pPr>
            <a:lvl5pPr>
              <a:defRPr sz="2400">
                <a:solidFill>
                  <a:schemeClr val="tx1">
                    <a:lumMod val="65000"/>
                    <a:lumOff val="35000"/>
                  </a:schemeClr>
                </a:solidFill>
              </a:defRPr>
            </a:lvl5pPr>
            <a:lvl6pPr>
              <a:defRPr sz="1800"/>
            </a:lvl6pPr>
            <a:lvl7pPr>
              <a:defRPr sz="1800"/>
            </a:lvl7pPr>
            <a:lvl8pPr>
              <a:defRPr sz="1800"/>
            </a:lvl8pPr>
            <a:lvl9pPr>
              <a:defRPr sz="1800"/>
            </a:lvl9p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pic>
        <p:nvPicPr>
          <p:cNvPr id="7"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7268"/>
          <a:stretch/>
        </p:blipFill>
        <p:spPr bwMode="auto">
          <a:xfrm>
            <a:off x="0" y="-27384"/>
            <a:ext cx="9144000" cy="749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ítulo 1"/>
          <p:cNvSpPr>
            <a:spLocks noGrp="1"/>
          </p:cNvSpPr>
          <p:nvPr>
            <p:ph type="title"/>
          </p:nvPr>
        </p:nvSpPr>
        <p:spPr>
          <a:xfrm>
            <a:off x="467544" y="82079"/>
            <a:ext cx="5816016" cy="523220"/>
          </a:xfrm>
          <a:noFill/>
        </p:spPr>
        <p:txBody>
          <a:bodyPr wrap="none" rtlCol="0">
            <a:spAutoFit/>
          </a:bodyPr>
          <a:lstStyle>
            <a:lvl1pPr algn="l">
              <a:defRPr lang="pt-BR" sz="2800" b="1">
                <a:solidFill>
                  <a:schemeClr val="bg1"/>
                </a:solidFill>
                <a:latin typeface="Trebuchet MS"/>
                <a:ea typeface="+mn-ea"/>
                <a:cs typeface="Trebuchet MS"/>
              </a:defRPr>
            </a:lvl1pPr>
          </a:lstStyle>
          <a:p>
            <a:pPr marL="0" lvl="0" algn="l" defTabSz="457200"/>
            <a:r>
              <a:rPr lang="pt-BR" dirty="0"/>
              <a:t>Clique para editar o título mestre</a:t>
            </a:r>
          </a:p>
        </p:txBody>
      </p:sp>
    </p:spTree>
    <p:extLst>
      <p:ext uri="{BB962C8B-B14F-4D97-AF65-F5344CB8AC3E}">
        <p14:creationId xmlns:p14="http://schemas.microsoft.com/office/powerpoint/2010/main" val="2273156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omente título">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7268"/>
          <a:stretch/>
        </p:blipFill>
        <p:spPr bwMode="auto">
          <a:xfrm>
            <a:off x="0" y="-27384"/>
            <a:ext cx="9144000" cy="749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ítulo 1"/>
          <p:cNvSpPr>
            <a:spLocks noGrp="1"/>
          </p:cNvSpPr>
          <p:nvPr>
            <p:ph type="title"/>
          </p:nvPr>
        </p:nvSpPr>
        <p:spPr>
          <a:xfrm>
            <a:off x="467544" y="82079"/>
            <a:ext cx="5816016" cy="523220"/>
          </a:xfrm>
          <a:noFill/>
        </p:spPr>
        <p:txBody>
          <a:bodyPr wrap="none" rtlCol="0">
            <a:spAutoFit/>
          </a:bodyPr>
          <a:lstStyle>
            <a:lvl1pPr algn="l">
              <a:defRPr lang="pt-BR" sz="2800" b="1">
                <a:solidFill>
                  <a:schemeClr val="bg1"/>
                </a:solidFill>
                <a:latin typeface="Trebuchet MS"/>
                <a:ea typeface="+mn-ea"/>
                <a:cs typeface="Trebuchet MS"/>
              </a:defRPr>
            </a:lvl1pPr>
          </a:lstStyle>
          <a:p>
            <a:pPr marL="0" lvl="0" algn="l" defTabSz="457200"/>
            <a:r>
              <a:rPr lang="pt-BR" dirty="0"/>
              <a:t>Clique para editar o título mestre</a:t>
            </a:r>
          </a:p>
        </p:txBody>
      </p:sp>
    </p:spTree>
    <p:extLst>
      <p:ext uri="{BB962C8B-B14F-4D97-AF65-F5344CB8AC3E}">
        <p14:creationId xmlns:p14="http://schemas.microsoft.com/office/powerpoint/2010/main" val="2247323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ítulo e texto verticais">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642"/>
          <a:stretch/>
        </p:blipFill>
        <p:spPr bwMode="auto">
          <a:xfrm>
            <a:off x="0" y="1588"/>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ítulo 1"/>
          <p:cNvSpPr>
            <a:spLocks noGrp="1"/>
          </p:cNvSpPr>
          <p:nvPr>
            <p:ph type="title" hasCustomPrompt="1"/>
          </p:nvPr>
        </p:nvSpPr>
        <p:spPr>
          <a:xfrm>
            <a:off x="323528" y="4978042"/>
            <a:ext cx="8568952" cy="1200329"/>
          </a:xfrm>
          <a:noFill/>
        </p:spPr>
        <p:txBody>
          <a:bodyPr wrap="square" rtlCol="0">
            <a:spAutoFit/>
          </a:bodyPr>
          <a:lstStyle>
            <a:lvl1pPr marL="0" algn="ctr" defTabSz="457200" rtl="0" eaLnBrk="1" latinLnBrk="0" hangingPunct="1">
              <a:defRPr lang="en-US" sz="1800" kern="1200" dirty="0">
                <a:solidFill>
                  <a:schemeClr val="bg1"/>
                </a:solidFill>
                <a:latin typeface="Trebuchet MS"/>
                <a:ea typeface="+mn-ea"/>
                <a:cs typeface="Trebuchet MS"/>
              </a:defRPr>
            </a:lvl1pPr>
          </a:lstStyle>
          <a:p>
            <a:r>
              <a:rPr lang="pt-BR" b="1" dirty="0">
                <a:solidFill>
                  <a:schemeClr val="bg1"/>
                </a:solidFill>
                <a:latin typeface="Trebuchet MS"/>
                <a:cs typeface="Trebuchet MS"/>
              </a:rPr>
              <a:t>Nome do Palestrante</a:t>
            </a:r>
            <a:br>
              <a:rPr lang="pt-BR" b="1" dirty="0">
                <a:solidFill>
                  <a:schemeClr val="bg1"/>
                </a:solidFill>
                <a:latin typeface="Trebuchet MS"/>
                <a:cs typeface="Trebuchet MS"/>
              </a:rPr>
            </a:br>
            <a:r>
              <a:rPr lang="pt-BR" dirty="0">
                <a:solidFill>
                  <a:schemeClr val="bg1"/>
                </a:solidFill>
                <a:latin typeface="Trebuchet MS"/>
                <a:cs typeface="Trebuchet MS"/>
              </a:rPr>
              <a:t>Cargo ou Função do Palestrante</a:t>
            </a:r>
            <a:br>
              <a:rPr lang="pt-BR" dirty="0">
                <a:solidFill>
                  <a:schemeClr val="bg1"/>
                </a:solidFill>
                <a:latin typeface="Trebuchet MS"/>
                <a:cs typeface="Trebuchet MS"/>
              </a:rPr>
            </a:br>
            <a:r>
              <a:rPr lang="pt-BR" dirty="0">
                <a:solidFill>
                  <a:schemeClr val="bg1"/>
                </a:solidFill>
                <a:latin typeface="Trebuchet MS"/>
                <a:cs typeface="Trebuchet MS"/>
              </a:rPr>
              <a:t>e-mail do Palestrante</a:t>
            </a:r>
            <a:br>
              <a:rPr lang="pt-BR" dirty="0">
                <a:solidFill>
                  <a:schemeClr val="bg1"/>
                </a:solidFill>
                <a:latin typeface="Trebuchet MS"/>
                <a:cs typeface="Trebuchet MS"/>
              </a:rPr>
            </a:br>
            <a:r>
              <a:rPr lang="pt-BR" dirty="0">
                <a:solidFill>
                  <a:schemeClr val="bg1"/>
                </a:solidFill>
                <a:latin typeface="Trebuchet MS"/>
                <a:cs typeface="Trebuchet MS"/>
              </a:rPr>
              <a:t>(61) XXXXX-XXXX</a:t>
            </a:r>
            <a:endParaRPr lang="en-US" dirty="0">
              <a:solidFill>
                <a:schemeClr val="bg1"/>
              </a:solidFill>
              <a:latin typeface="Trebuchet MS"/>
              <a:cs typeface="Trebuchet MS"/>
            </a:endParaRPr>
          </a:p>
        </p:txBody>
      </p:sp>
      <p:pic>
        <p:nvPicPr>
          <p:cNvPr id="6"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960212" y="3068960"/>
            <a:ext cx="170768" cy="233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350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3F9DEC-4FF8-4D6E-B5E6-CBAB4A14F386}" type="datetimeFigureOut">
              <a:rPr lang="pt-BR" smtClean="0"/>
              <a:t>05/09/2017</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FB7AED-F3F4-40E4-B618-44A5E1FC1A09}" type="slidenum">
              <a:rPr lang="pt-BR" smtClean="0"/>
              <a:t>‹nº›</a:t>
            </a:fld>
            <a:endParaRPr lang="pt-BR"/>
          </a:p>
        </p:txBody>
      </p:sp>
    </p:spTree>
    <p:extLst>
      <p:ext uri="{BB962C8B-B14F-4D97-AF65-F5344CB8AC3E}">
        <p14:creationId xmlns:p14="http://schemas.microsoft.com/office/powerpoint/2010/main" val="67669421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4" r:id="rId5"/>
    <p:sldLayoutId id="2147483659" r:id="rId6"/>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5.pn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3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6.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359837" y="1986829"/>
            <a:ext cx="6516216" cy="707886"/>
          </a:xfrm>
          <a:prstGeom prst="rect">
            <a:avLst/>
          </a:prstGeom>
          <a:noFill/>
        </p:spPr>
        <p:txBody>
          <a:bodyPr wrap="square" rtlCol="0">
            <a:spAutoFit/>
          </a:bodyPr>
          <a:lstStyle>
            <a:lvl1pPr algn="ctr" defTabSz="914400" rtl="0" eaLnBrk="1" latinLnBrk="0" hangingPunct="1">
              <a:spcBef>
                <a:spcPct val="0"/>
              </a:spcBef>
              <a:buNone/>
              <a:defRPr lang="pt-BR" sz="4000" b="1" kern="1200" baseline="0">
                <a:solidFill>
                  <a:schemeClr val="bg1"/>
                </a:solidFill>
                <a:latin typeface="Trebuchet MS"/>
                <a:ea typeface="+mn-ea"/>
                <a:cs typeface="Trebuchet MS"/>
              </a:defRPr>
            </a:lvl1pPr>
          </a:lstStyle>
          <a:p>
            <a:pPr defTabSz="457200">
              <a:lnSpc>
                <a:spcPct val="80000"/>
              </a:lnSpc>
            </a:pPr>
            <a:r>
              <a:rPr lang="pt-BR" sz="5000" dirty="0"/>
              <a:t>Reforma Trabalhista</a:t>
            </a:r>
          </a:p>
        </p:txBody>
      </p:sp>
      <p:sp>
        <p:nvSpPr>
          <p:cNvPr id="5" name="Subtítulo 2"/>
          <p:cNvSpPr txBox="1">
            <a:spLocks/>
          </p:cNvSpPr>
          <p:nvPr/>
        </p:nvSpPr>
        <p:spPr>
          <a:xfrm>
            <a:off x="724237" y="2996952"/>
            <a:ext cx="5760640" cy="1400383"/>
          </a:xfrm>
          <a:prstGeom prst="rect">
            <a:avLst/>
          </a:prstGeom>
          <a:noFill/>
        </p:spPr>
        <p:txBody>
          <a:bodyPr wrap="square" rtlCol="0">
            <a:spAutoFit/>
          </a:bodyPr>
          <a:lstStyle>
            <a:lvl1pPr marL="0" indent="0" algn="l" defTabSz="914400" rtl="0" eaLnBrk="1" latinLnBrk="0" hangingPunct="1">
              <a:spcBef>
                <a:spcPct val="20000"/>
              </a:spcBef>
              <a:buFont typeface="Arial" panose="020B0604020202020204" pitchFamily="34" charset="0"/>
              <a:buNone/>
              <a:defRPr lang="pt-BR" sz="2000" b="1" i="1" kern="1200">
                <a:solidFill>
                  <a:srgbClr val="FFFF00"/>
                </a:solidFill>
                <a:latin typeface="Trebuchet MS"/>
                <a:ea typeface="+mn-ea"/>
                <a:cs typeface="Trebuchet M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defTabSz="457200"/>
            <a:endParaRPr lang="pt-BR" sz="3000" i="0" dirty="0"/>
          </a:p>
          <a:p>
            <a:pPr algn="ctr" defTabSz="457200"/>
            <a:r>
              <a:rPr lang="pt-BR" sz="2500" i="0" dirty="0"/>
              <a:t>Comissão Nacional de Relações de Trabalho e Previdência Social</a:t>
            </a:r>
            <a:endParaRPr lang="pt-BR" sz="2500" dirty="0"/>
          </a:p>
        </p:txBody>
      </p:sp>
      <p:sp>
        <p:nvSpPr>
          <p:cNvPr id="6" name="Espaço Reservado para Texto 14"/>
          <p:cNvSpPr txBox="1">
            <a:spLocks/>
          </p:cNvSpPr>
          <p:nvPr/>
        </p:nvSpPr>
        <p:spPr>
          <a:xfrm>
            <a:off x="827088" y="5158061"/>
            <a:ext cx="5761136" cy="431527"/>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lang="pt-BR" sz="2000" b="1" i="1" kern="1200" dirty="0">
                <a:solidFill>
                  <a:srgbClr val="FFFF00"/>
                </a:solidFill>
                <a:latin typeface="Trebuchet MS"/>
                <a:ea typeface="+mn-ea"/>
                <a:cs typeface="Trebuchet M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defTabSz="457200">
              <a:buFont typeface="Arial" panose="020B0604020202020204" pitchFamily="34" charset="0"/>
              <a:buNone/>
            </a:pPr>
            <a:endParaRPr lang="pt-BR" dirty="0"/>
          </a:p>
          <a:p>
            <a:pPr marL="0" indent="0" defTabSz="457200">
              <a:buFont typeface="Arial" panose="020B0604020202020204" pitchFamily="34" charset="0"/>
              <a:buNone/>
            </a:pPr>
            <a:endParaRPr lang="pt-BR" dirty="0"/>
          </a:p>
        </p:txBody>
      </p:sp>
      <p:sp>
        <p:nvSpPr>
          <p:cNvPr id="7" name="Espaço Reservado para Texto 16"/>
          <p:cNvSpPr txBox="1">
            <a:spLocks/>
          </p:cNvSpPr>
          <p:nvPr/>
        </p:nvSpPr>
        <p:spPr>
          <a:xfrm>
            <a:off x="827584" y="5517232"/>
            <a:ext cx="5760640" cy="432469"/>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lang="pt-BR" sz="2000" b="1" i="1" kern="1200" baseline="0" dirty="0">
                <a:solidFill>
                  <a:srgbClr val="FFFF00"/>
                </a:solidFill>
                <a:latin typeface="Trebuchet MS"/>
                <a:ea typeface="+mn-ea"/>
                <a:cs typeface="Trebuchet M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defTabSz="457200">
              <a:buFont typeface="Arial" panose="020B0604020202020204" pitchFamily="34" charset="0"/>
              <a:buNone/>
            </a:pPr>
            <a:endParaRPr lang="pt-BR" dirty="0"/>
          </a:p>
        </p:txBody>
      </p:sp>
      <p:pic>
        <p:nvPicPr>
          <p:cNvPr id="1032" name="Picture 8" descr="Resultado de imagem para reforma trabalhist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20272" y="5231397"/>
            <a:ext cx="1049705" cy="1100389"/>
          </a:xfrm>
          <a:prstGeom prst="ellipse">
            <a:avLst/>
          </a:prstGeom>
          <a:ln w="63500" cap="rnd">
            <a:solidFill>
              <a:schemeClr val="bg1"/>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4944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Intervalo intrajornada não concedido</a:t>
            </a:r>
          </a:p>
        </p:txBody>
      </p:sp>
      <p:sp>
        <p:nvSpPr>
          <p:cNvPr id="3" name="CaixaDeTexto 2"/>
          <p:cNvSpPr txBox="1"/>
          <p:nvPr/>
        </p:nvSpPr>
        <p:spPr bwMode="blackWhite">
          <a:xfrm>
            <a:off x="1835695" y="1533411"/>
            <a:ext cx="6630451" cy="5293757"/>
          </a:xfrm>
          <a:prstGeom prst="rect">
            <a:avLst/>
          </a:prstGeom>
          <a:noFill/>
        </p:spPr>
        <p:txBody>
          <a:bodyPr wrap="square" rtlCol="0">
            <a:spAutoFit/>
          </a:bodyPr>
          <a:lstStyle/>
          <a:p>
            <a:pPr lvl="0" algn="just"/>
            <a:r>
              <a:rPr lang="pt-BR" sz="2200" b="1" dirty="0">
                <a:solidFill>
                  <a:srgbClr val="C00000"/>
                </a:solidFill>
              </a:rPr>
              <a:t>Antes da Reforma: </a:t>
            </a:r>
            <a:r>
              <a:rPr lang="pt-BR" sz="1900" dirty="0">
                <a:solidFill>
                  <a:prstClr val="black"/>
                </a:solidFill>
              </a:rPr>
              <a:t>71 § 4º - Quando o intervalo para repouso e alimentação, previsto neste artigo, não for concedido pelo empregador, este </a:t>
            </a:r>
            <a:r>
              <a:rPr lang="pt-BR" sz="1900" b="1" u="sng" dirty="0">
                <a:solidFill>
                  <a:prstClr val="black"/>
                </a:solidFill>
              </a:rPr>
              <a:t>ficará obrigado a remunerar o período correspondente </a:t>
            </a:r>
            <a:r>
              <a:rPr lang="pt-BR" sz="1900" dirty="0">
                <a:solidFill>
                  <a:prstClr val="black"/>
                </a:solidFill>
              </a:rPr>
              <a:t>com um acréscimo de no mínimo 50% (</a:t>
            </a:r>
            <a:r>
              <a:rPr lang="pt-BR" sz="1900" dirty="0" err="1">
                <a:solidFill>
                  <a:prstClr val="black"/>
                </a:solidFill>
              </a:rPr>
              <a:t>cinqüenta</a:t>
            </a:r>
            <a:r>
              <a:rPr lang="pt-BR" sz="1900" dirty="0">
                <a:solidFill>
                  <a:prstClr val="black"/>
                </a:solidFill>
              </a:rPr>
              <a:t> por cento) sobre o valor da remuneração da hora normal de trabalho. </a:t>
            </a:r>
          </a:p>
          <a:p>
            <a:pPr lvl="0" algn="just"/>
            <a:endParaRPr lang="pt-BR" sz="1600" dirty="0">
              <a:solidFill>
                <a:prstClr val="black"/>
              </a:solidFill>
            </a:endParaRPr>
          </a:p>
          <a:p>
            <a:pPr lvl="0" algn="just"/>
            <a:r>
              <a:rPr lang="pt-BR" sz="2200" b="1" dirty="0">
                <a:solidFill>
                  <a:srgbClr val="C00000"/>
                </a:solidFill>
              </a:rPr>
              <a:t>Depois da Reforma: </a:t>
            </a:r>
            <a:r>
              <a:rPr lang="pt-BR" sz="1900" dirty="0">
                <a:solidFill>
                  <a:prstClr val="black"/>
                </a:solidFill>
              </a:rPr>
              <a:t>71 § 4º  A não concessão ou a concessão parcial do intervalo intrajornada mínimo, para repouso e alimentação, a empregados urbanos e rurais, </a:t>
            </a:r>
            <a:r>
              <a:rPr lang="pt-BR" sz="1900" b="1" u="sng" dirty="0">
                <a:solidFill>
                  <a:prstClr val="black"/>
                </a:solidFill>
              </a:rPr>
              <a:t>implica o pagamento, </a:t>
            </a:r>
            <a:r>
              <a:rPr lang="pt-BR" sz="1900" dirty="0">
                <a:solidFill>
                  <a:prstClr val="black"/>
                </a:solidFill>
              </a:rPr>
              <a:t>de natureza indenizatória, </a:t>
            </a:r>
            <a:r>
              <a:rPr lang="pt-BR" sz="1900" b="1" u="sng" dirty="0">
                <a:solidFill>
                  <a:prstClr val="black"/>
                </a:solidFill>
              </a:rPr>
              <a:t>apenas do período suprimido</a:t>
            </a:r>
            <a:r>
              <a:rPr lang="pt-BR" sz="1900" dirty="0">
                <a:solidFill>
                  <a:prstClr val="black"/>
                </a:solidFill>
              </a:rPr>
              <a:t>, com acréscimo de 50% (cinquenta por cento) sobre o valor da remuneração da hora normal de trabalho.</a:t>
            </a:r>
          </a:p>
          <a:p>
            <a:pPr algn="just"/>
            <a:endParaRPr lang="pt-BR" sz="1900" dirty="0"/>
          </a:p>
          <a:p>
            <a:pPr algn="just"/>
            <a:endParaRPr lang="pt-BR" sz="1700" dirty="0"/>
          </a:p>
          <a:p>
            <a:pPr algn="just"/>
            <a:endParaRPr lang="pt-BR" sz="1700" dirty="0"/>
          </a:p>
          <a:p>
            <a:pPr algn="just"/>
            <a:endParaRPr lang="pt-BR" sz="1700" dirty="0"/>
          </a:p>
          <a:p>
            <a:endParaRPr lang="pt-BR" dirty="0"/>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627702"/>
            <a:ext cx="1340650"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20502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Compensação de jornada</a:t>
            </a:r>
          </a:p>
        </p:txBody>
      </p:sp>
      <p:sp>
        <p:nvSpPr>
          <p:cNvPr id="3" name="CaixaDeTexto 2"/>
          <p:cNvSpPr txBox="1"/>
          <p:nvPr/>
        </p:nvSpPr>
        <p:spPr bwMode="blackWhite">
          <a:xfrm>
            <a:off x="1812666" y="836712"/>
            <a:ext cx="6630451" cy="6447919"/>
          </a:xfrm>
          <a:prstGeom prst="rect">
            <a:avLst/>
          </a:prstGeom>
          <a:noFill/>
        </p:spPr>
        <p:txBody>
          <a:bodyPr wrap="square" rtlCol="0">
            <a:spAutoFit/>
          </a:bodyPr>
          <a:lstStyle/>
          <a:p>
            <a:pPr lvl="0" algn="just"/>
            <a:r>
              <a:rPr lang="pt-BR" sz="2200" b="1" dirty="0">
                <a:solidFill>
                  <a:srgbClr val="C00000"/>
                </a:solidFill>
              </a:rPr>
              <a:t>Antes da Reforma: </a:t>
            </a:r>
            <a:r>
              <a:rPr lang="pt-BR" sz="1600" b="1" dirty="0"/>
              <a:t>CF 7º XIII </a:t>
            </a:r>
            <a:r>
              <a:rPr lang="pt-BR" sz="1600" dirty="0"/>
              <a:t>- duração do trabalho normal não superior a oito horas diárias e quarenta e quatro semanais, </a:t>
            </a:r>
            <a:r>
              <a:rPr lang="pt-BR" sz="1600" b="1" u="sng" dirty="0"/>
              <a:t>facultada a compensação de horários </a:t>
            </a:r>
            <a:r>
              <a:rPr lang="pt-BR" sz="1600" dirty="0"/>
              <a:t>e a redução da jornada, mediante acordo ou convenção coletiva de trabalho</a:t>
            </a:r>
          </a:p>
          <a:p>
            <a:pPr lvl="0" algn="just"/>
            <a:endParaRPr lang="pt-BR" sz="1600" dirty="0"/>
          </a:p>
          <a:p>
            <a:pPr algn="just">
              <a:spcAft>
                <a:spcPts val="0"/>
              </a:spcAft>
            </a:pPr>
            <a:r>
              <a:rPr lang="pt-BR" sz="1600" b="1" i="1" dirty="0">
                <a:solidFill>
                  <a:srgbClr val="000000"/>
                </a:solidFill>
                <a:latin typeface="Arial (W1)"/>
              </a:rPr>
              <a:t>Súmula nº 85 do TST  </a:t>
            </a:r>
          </a:p>
          <a:p>
            <a:pPr algn="just">
              <a:spcAft>
                <a:spcPts val="0"/>
              </a:spcAft>
            </a:pPr>
            <a:r>
              <a:rPr lang="pt-BR" sz="1600" b="1" dirty="0">
                <a:solidFill>
                  <a:srgbClr val="000000"/>
                </a:solidFill>
                <a:latin typeface="Times New Roman"/>
              </a:rPr>
              <a:t>I. A compensação de jornada de trabalho deve ser ajustada por acordo individual escrito</a:t>
            </a:r>
            <a:r>
              <a:rPr lang="pt-BR" sz="1600" dirty="0">
                <a:solidFill>
                  <a:srgbClr val="000000"/>
                </a:solidFill>
                <a:latin typeface="Times New Roman"/>
              </a:rPr>
              <a:t>, acordo coletivo ou convenção coletiva</a:t>
            </a:r>
          </a:p>
          <a:p>
            <a:pPr algn="just">
              <a:spcAft>
                <a:spcPts val="0"/>
              </a:spcAft>
            </a:pPr>
            <a:r>
              <a:rPr lang="pt-BR" sz="1600" dirty="0">
                <a:solidFill>
                  <a:srgbClr val="000000"/>
                </a:solidFill>
                <a:latin typeface="Times New Roman"/>
              </a:rPr>
              <a:t>II. O acordo individual para compensação de horas é válido, salvo se houver norma coletiva em sentido contrário.</a:t>
            </a:r>
          </a:p>
          <a:p>
            <a:pPr algn="just">
              <a:spcAft>
                <a:spcPts val="0"/>
              </a:spcAft>
            </a:pPr>
            <a:r>
              <a:rPr lang="pt-BR" sz="1600" dirty="0"/>
              <a:t>IV. </a:t>
            </a:r>
            <a:r>
              <a:rPr lang="pt-BR" sz="1600" b="1" u="sng" dirty="0"/>
              <a:t>A prestação de horas extras habituais descaracteriza o acordo de compensação de jornada</a:t>
            </a:r>
            <a:r>
              <a:rPr lang="pt-BR" sz="1600" dirty="0"/>
              <a:t>. (...)</a:t>
            </a:r>
          </a:p>
          <a:p>
            <a:pPr algn="just">
              <a:spcAft>
                <a:spcPts val="0"/>
              </a:spcAft>
            </a:pPr>
            <a:endParaRPr lang="pt-BR" sz="1600" b="1" u="sng" dirty="0">
              <a:solidFill>
                <a:prstClr val="black"/>
              </a:solidFill>
            </a:endParaRPr>
          </a:p>
          <a:p>
            <a:pPr lvl="0" algn="just"/>
            <a:r>
              <a:rPr lang="pt-BR" sz="2200" b="1" dirty="0">
                <a:solidFill>
                  <a:srgbClr val="C00000"/>
                </a:solidFill>
              </a:rPr>
              <a:t>Depois da Reforma: </a:t>
            </a:r>
            <a:r>
              <a:rPr lang="pt-BR" dirty="0"/>
              <a:t>§ 6º  É lícito o regime de compensação de jornada estabelecido por acordo individual,</a:t>
            </a:r>
            <a:r>
              <a:rPr lang="pt-BR" u="sng" dirty="0"/>
              <a:t> </a:t>
            </a:r>
            <a:r>
              <a:rPr lang="pt-BR" b="1" u="sng" dirty="0"/>
              <a:t>tácito </a:t>
            </a:r>
            <a:r>
              <a:rPr lang="pt-BR" dirty="0"/>
              <a:t>ou escrito, para a compensação no mesmo mês.” (NR)  </a:t>
            </a:r>
          </a:p>
          <a:p>
            <a:pPr lvl="0" algn="just"/>
            <a:endParaRPr lang="pt-BR" dirty="0"/>
          </a:p>
          <a:p>
            <a:pPr lvl="0" algn="just"/>
            <a:r>
              <a:rPr lang="pt-BR" dirty="0"/>
              <a:t>Art. 59-B Parágrafo único.  </a:t>
            </a:r>
            <a:r>
              <a:rPr lang="pt-BR" b="1" u="sng" dirty="0"/>
              <a:t>A prestação de horas extras habituais não descaracteriza o acordo de compensação de jornada e o banco de horas</a:t>
            </a:r>
            <a:r>
              <a:rPr lang="pt-BR" dirty="0"/>
              <a:t>.”</a:t>
            </a:r>
          </a:p>
          <a:p>
            <a:pPr algn="just"/>
            <a:endParaRPr lang="pt-BR" sz="1700" dirty="0"/>
          </a:p>
          <a:p>
            <a:pPr algn="just"/>
            <a:endParaRPr lang="pt-BR" sz="1700" dirty="0"/>
          </a:p>
          <a:p>
            <a:pPr algn="just"/>
            <a:endParaRPr lang="pt-BR" sz="1700" dirty="0"/>
          </a:p>
          <a:p>
            <a:endParaRPr lang="pt-BR"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780928"/>
            <a:ext cx="1440000" cy="18908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11114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Banco de horas</a:t>
            </a:r>
          </a:p>
        </p:txBody>
      </p:sp>
      <p:sp>
        <p:nvSpPr>
          <p:cNvPr id="3" name="CaixaDeTexto 2"/>
          <p:cNvSpPr txBox="1"/>
          <p:nvPr/>
        </p:nvSpPr>
        <p:spPr bwMode="blackWhite">
          <a:xfrm>
            <a:off x="1847327" y="1340768"/>
            <a:ext cx="6630451" cy="5216813"/>
          </a:xfrm>
          <a:prstGeom prst="rect">
            <a:avLst/>
          </a:prstGeom>
          <a:noFill/>
        </p:spPr>
        <p:txBody>
          <a:bodyPr wrap="square" rtlCol="0">
            <a:spAutoFit/>
          </a:bodyPr>
          <a:lstStyle/>
          <a:p>
            <a:pPr lvl="0" algn="just"/>
            <a:r>
              <a:rPr lang="pt-BR" sz="2200" b="1" dirty="0">
                <a:solidFill>
                  <a:srgbClr val="C00000"/>
                </a:solidFill>
              </a:rPr>
              <a:t>Antes da Reforma: </a:t>
            </a:r>
            <a:r>
              <a:rPr lang="pt-BR" sz="1700" dirty="0"/>
              <a:t>59 § 2</a:t>
            </a:r>
            <a:r>
              <a:rPr lang="pt-BR" sz="1700" u="sng" baseline="30000" dirty="0"/>
              <a:t>o</a:t>
            </a:r>
            <a:r>
              <a:rPr lang="pt-BR" sz="1700" dirty="0"/>
              <a:t>  Poderá ser dispensado o acréscimo de salário se, por força de acordo ou convenção coletiva de trabalho, o excesso de horas em um dia for compensado pela correspondente diminuição em outro dia, de maneira que não exceda, </a:t>
            </a:r>
            <a:r>
              <a:rPr lang="pt-BR" sz="1700" b="1" u="sng" dirty="0"/>
              <a:t>no período máximo de um ano</a:t>
            </a:r>
            <a:r>
              <a:rPr lang="pt-BR" sz="1700" dirty="0"/>
              <a:t>, à soma das jornadas semanais de trabalho previstas, nem seja ultrapassado o limite máximo de dez horas diárias.  </a:t>
            </a:r>
          </a:p>
          <a:p>
            <a:pPr lvl="0" algn="just"/>
            <a:endParaRPr lang="pt-BR" sz="1600" b="1" i="1" dirty="0">
              <a:solidFill>
                <a:srgbClr val="000000"/>
              </a:solidFill>
              <a:latin typeface="Arial (W1)"/>
            </a:endParaRPr>
          </a:p>
          <a:p>
            <a:pPr lvl="0" algn="just"/>
            <a:r>
              <a:rPr lang="pt-BR" sz="1700" b="1" i="1" dirty="0">
                <a:solidFill>
                  <a:srgbClr val="000000"/>
                </a:solidFill>
                <a:latin typeface="Arial (W1)"/>
              </a:rPr>
              <a:t>Súmula nº 85 do TST  (...)</a:t>
            </a:r>
          </a:p>
          <a:p>
            <a:pPr algn="just">
              <a:spcAft>
                <a:spcPts val="0"/>
              </a:spcAft>
            </a:pPr>
            <a:r>
              <a:rPr lang="pt-BR" sz="1700" b="1" dirty="0"/>
              <a:t>V. </a:t>
            </a:r>
            <a:r>
              <a:rPr lang="pt-BR" sz="1700" dirty="0"/>
              <a:t>As disposições contidas nesta súmula não se aplicam ao regime compensatório na modalidade </a:t>
            </a:r>
            <a:r>
              <a:rPr lang="pt-BR" sz="1700" b="1" u="sng" dirty="0"/>
              <a:t>“banco de horas”, que somente pode ser instituído por negociação coletiva.</a:t>
            </a:r>
          </a:p>
          <a:p>
            <a:pPr algn="just">
              <a:spcAft>
                <a:spcPts val="0"/>
              </a:spcAft>
            </a:pPr>
            <a:endParaRPr lang="pt-BR" sz="1600" b="1" u="sng" dirty="0">
              <a:solidFill>
                <a:prstClr val="black"/>
              </a:solidFill>
            </a:endParaRPr>
          </a:p>
          <a:p>
            <a:pPr algn="just">
              <a:spcAft>
                <a:spcPts val="0"/>
              </a:spcAft>
            </a:pPr>
            <a:endParaRPr lang="pt-BR" sz="1600" b="1" u="sng" dirty="0">
              <a:solidFill>
                <a:prstClr val="black"/>
              </a:solidFill>
            </a:endParaRPr>
          </a:p>
          <a:p>
            <a:pPr lvl="0" algn="just"/>
            <a:r>
              <a:rPr lang="pt-BR" sz="2200" b="1" dirty="0">
                <a:solidFill>
                  <a:srgbClr val="C00000"/>
                </a:solidFill>
              </a:rPr>
              <a:t>Depois da Reforma: </a:t>
            </a:r>
            <a:r>
              <a:rPr lang="pt-BR" dirty="0"/>
              <a:t>59 § 5º  </a:t>
            </a:r>
            <a:r>
              <a:rPr lang="pt-BR" b="1" u="sng" dirty="0"/>
              <a:t>O banco de horas poderá ser pactuado por acordo individual escrito</a:t>
            </a:r>
            <a:r>
              <a:rPr lang="pt-BR" dirty="0"/>
              <a:t>, desde que a compensação ocorra no </a:t>
            </a:r>
            <a:r>
              <a:rPr lang="pt-BR" b="1" u="sng" dirty="0"/>
              <a:t>período máximo de seis meses</a:t>
            </a:r>
            <a:r>
              <a:rPr lang="pt-BR" dirty="0"/>
              <a:t>. </a:t>
            </a:r>
            <a:endParaRPr lang="pt-BR" sz="1700" dirty="0"/>
          </a:p>
          <a:p>
            <a:pPr algn="just"/>
            <a:endParaRPr lang="pt-BR" sz="1700" dirty="0"/>
          </a:p>
          <a:p>
            <a:pPr algn="just"/>
            <a:endParaRPr lang="pt-BR" sz="1700" dirty="0"/>
          </a:p>
          <a:p>
            <a:endParaRPr lang="pt-BR"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780928"/>
            <a:ext cx="1440000" cy="18908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8783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Jornada 12 x 36</a:t>
            </a:r>
          </a:p>
        </p:txBody>
      </p:sp>
      <p:sp>
        <p:nvSpPr>
          <p:cNvPr id="3" name="CaixaDeTexto 2"/>
          <p:cNvSpPr txBox="1"/>
          <p:nvPr/>
        </p:nvSpPr>
        <p:spPr bwMode="blackWhite">
          <a:xfrm>
            <a:off x="1874184" y="980728"/>
            <a:ext cx="6630451" cy="5986254"/>
          </a:xfrm>
          <a:prstGeom prst="rect">
            <a:avLst/>
          </a:prstGeom>
          <a:noFill/>
        </p:spPr>
        <p:txBody>
          <a:bodyPr wrap="square" rtlCol="0">
            <a:spAutoFit/>
          </a:bodyPr>
          <a:lstStyle/>
          <a:p>
            <a:pPr lvl="0" algn="just"/>
            <a:r>
              <a:rPr lang="pt-BR" sz="2200" b="1" dirty="0">
                <a:solidFill>
                  <a:srgbClr val="C00000"/>
                </a:solidFill>
              </a:rPr>
              <a:t>Antes da Reforma: </a:t>
            </a:r>
            <a:r>
              <a:rPr lang="pt-BR" sz="1600" b="1" i="1" dirty="0">
                <a:solidFill>
                  <a:srgbClr val="000000"/>
                </a:solidFill>
                <a:latin typeface="Arial (W1)"/>
              </a:rPr>
              <a:t>Súmula nº 444 do TST  </a:t>
            </a:r>
            <a:r>
              <a:rPr lang="pt-BR" sz="1600" cap="all" dirty="0"/>
              <a:t>JORNADA DE TRABALHO. NORMA COLETIVA. LEI. ESCALA DE 12 POR 36. VALIDADE.</a:t>
            </a:r>
            <a:r>
              <a:rPr lang="pt-BR" sz="1600" b="1" cap="all" dirty="0"/>
              <a:t> </a:t>
            </a:r>
            <a:r>
              <a:rPr lang="pt-BR" sz="1600" b="1" u="sng" dirty="0"/>
              <a:t>É valida</a:t>
            </a:r>
            <a:r>
              <a:rPr lang="pt-BR" sz="1600" dirty="0"/>
              <a:t>, em caráter excepcional, </a:t>
            </a:r>
            <a:r>
              <a:rPr lang="pt-BR" sz="1600" b="1" u="sng" dirty="0"/>
              <a:t>a jornada de doze horas de trabalho por trinta e seis de descanso</a:t>
            </a:r>
            <a:r>
              <a:rPr lang="pt-BR" sz="1600" dirty="0"/>
              <a:t>, prevista em lei ou </a:t>
            </a:r>
            <a:r>
              <a:rPr lang="pt-BR" sz="1600" b="1" u="sng" dirty="0"/>
              <a:t>ajustada exclusivamente mediante acordo coletivo de trabalho ou convenção coletiva de trabalho</a:t>
            </a:r>
            <a:r>
              <a:rPr lang="pt-BR" sz="1600" dirty="0"/>
              <a:t>, assegurada a remuneração em dobro dos feriados trabalhados. </a:t>
            </a:r>
          </a:p>
          <a:p>
            <a:pPr lvl="0" algn="just"/>
            <a:endParaRPr lang="pt-BR" sz="1600" b="1" u="sng" dirty="0">
              <a:solidFill>
                <a:prstClr val="black"/>
              </a:solidFill>
            </a:endParaRPr>
          </a:p>
          <a:p>
            <a:pPr lvl="0" algn="just"/>
            <a:endParaRPr lang="pt-BR" sz="1600" b="1" u="sng" dirty="0">
              <a:solidFill>
                <a:prstClr val="black"/>
              </a:solidFill>
            </a:endParaRPr>
          </a:p>
          <a:p>
            <a:pPr lvl="0" algn="just"/>
            <a:r>
              <a:rPr lang="pt-BR" sz="2200" b="1" dirty="0">
                <a:solidFill>
                  <a:srgbClr val="C00000"/>
                </a:solidFill>
              </a:rPr>
              <a:t>Depois da Reforma: </a:t>
            </a:r>
            <a:r>
              <a:rPr lang="pt-BR" sz="1600" dirty="0"/>
              <a:t>Art. 59-A.  Em exceção ao disposto no art. 59 desta Consolidação, </a:t>
            </a:r>
            <a:r>
              <a:rPr lang="pt-BR" sz="1600" b="1" u="sng" dirty="0"/>
              <a:t>é facultado às partes, mediante acordo individual escrito</a:t>
            </a:r>
            <a:r>
              <a:rPr lang="pt-BR" sz="1600" dirty="0"/>
              <a:t>, convenção coletiva ou acordo coletivo de trabalho, </a:t>
            </a:r>
            <a:r>
              <a:rPr lang="pt-BR" sz="1600" b="1" u="sng" dirty="0"/>
              <a:t>estabelecer horário de trabalho de doze horas seguidas por trinta e seis horas ininterruptas de descanso</a:t>
            </a:r>
            <a:r>
              <a:rPr lang="pt-BR" sz="1600" dirty="0"/>
              <a:t>, observados ou indenizados os intervalos para repouso e alimentação.  </a:t>
            </a:r>
          </a:p>
          <a:p>
            <a:pPr lvl="0" algn="just"/>
            <a:endParaRPr lang="pt-BR" sz="1600" dirty="0"/>
          </a:p>
          <a:p>
            <a:pPr lvl="0" algn="just"/>
            <a:r>
              <a:rPr lang="pt-BR" sz="1600" b="1" dirty="0"/>
              <a:t>Parágrafo único</a:t>
            </a:r>
            <a:r>
              <a:rPr lang="pt-BR" sz="1600" dirty="0"/>
              <a:t>.  A remuneração mensal pactuada abrange os pagamentos devidos pelo descanso semanal remunerado e pelo descanso em feriados.</a:t>
            </a:r>
          </a:p>
          <a:p>
            <a:pPr lvl="0" algn="just"/>
            <a:endParaRPr lang="pt-BR" sz="1600" dirty="0"/>
          </a:p>
          <a:p>
            <a:pPr lvl="0" algn="just"/>
            <a:r>
              <a:rPr lang="pt-BR" sz="1600" b="1" dirty="0"/>
              <a:t>Art. 60. Parágrafo único.  </a:t>
            </a:r>
            <a:r>
              <a:rPr lang="pt-BR" sz="1600" dirty="0"/>
              <a:t>Excetuam-se da exigência de licença prévia as jornadas de doze horas de trabalho por trinta e seis horas ininterruptas de descanso.</a:t>
            </a:r>
          </a:p>
          <a:p>
            <a:pPr algn="just"/>
            <a:endParaRPr lang="pt-BR" sz="1700" dirty="0"/>
          </a:p>
          <a:p>
            <a:endParaRPr lang="pt-BR"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924944"/>
            <a:ext cx="1379783"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29294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Teletrabalho</a:t>
            </a:r>
          </a:p>
        </p:txBody>
      </p:sp>
      <p:sp>
        <p:nvSpPr>
          <p:cNvPr id="3" name="CaixaDeTexto 2"/>
          <p:cNvSpPr txBox="1"/>
          <p:nvPr/>
        </p:nvSpPr>
        <p:spPr bwMode="blackWhite">
          <a:xfrm>
            <a:off x="1874184" y="836712"/>
            <a:ext cx="6630451" cy="6463308"/>
          </a:xfrm>
          <a:prstGeom prst="rect">
            <a:avLst/>
          </a:prstGeom>
          <a:noFill/>
        </p:spPr>
        <p:txBody>
          <a:bodyPr wrap="square" rtlCol="0">
            <a:spAutoFit/>
          </a:bodyPr>
          <a:lstStyle/>
          <a:p>
            <a:pPr lvl="0" algn="just"/>
            <a:r>
              <a:rPr lang="pt-BR" sz="2200" b="1" dirty="0">
                <a:solidFill>
                  <a:srgbClr val="C00000"/>
                </a:solidFill>
              </a:rPr>
              <a:t>Antes da Reforma:</a:t>
            </a:r>
            <a:r>
              <a:rPr lang="pt-BR" sz="2200" dirty="0">
                <a:solidFill>
                  <a:srgbClr val="C00000"/>
                </a:solidFill>
              </a:rPr>
              <a:t> </a:t>
            </a:r>
            <a:r>
              <a:rPr lang="pt-BR" sz="1600" dirty="0">
                <a:solidFill>
                  <a:srgbClr val="000000"/>
                </a:solidFill>
                <a:latin typeface="Arial (W1)"/>
              </a:rPr>
              <a:t>A legislação não contemplava essa modalidade de trabalho.</a:t>
            </a:r>
            <a:r>
              <a:rPr lang="pt-BR" sz="1600" dirty="0"/>
              <a:t> </a:t>
            </a:r>
            <a:endParaRPr lang="pt-BR" sz="1600" b="1" u="sng" dirty="0">
              <a:solidFill>
                <a:prstClr val="black"/>
              </a:solidFill>
            </a:endParaRPr>
          </a:p>
          <a:p>
            <a:pPr algn="just">
              <a:spcAft>
                <a:spcPts val="0"/>
              </a:spcAft>
            </a:pPr>
            <a:endParaRPr lang="pt-BR" sz="1600" b="1" u="sng" dirty="0">
              <a:solidFill>
                <a:prstClr val="black"/>
              </a:solidFill>
            </a:endParaRPr>
          </a:p>
          <a:p>
            <a:pPr lvl="0" algn="just"/>
            <a:r>
              <a:rPr lang="pt-BR" sz="2200" b="1" dirty="0">
                <a:solidFill>
                  <a:srgbClr val="C00000"/>
                </a:solidFill>
              </a:rPr>
              <a:t>Depois da Reforma: </a:t>
            </a:r>
            <a:r>
              <a:rPr lang="pt-BR" sz="1600" dirty="0"/>
              <a:t>‘Art. 75-B.  Considera-se teletrabalho a prestação de serviços preponderantemente fora das dependências do empregador, com a utilização de tecnologias de informação e de comunicação que, por sua natureza, não se constituam como trabalho externo.  </a:t>
            </a:r>
          </a:p>
          <a:p>
            <a:pPr lvl="0" algn="just"/>
            <a:endParaRPr lang="pt-BR" sz="1600" dirty="0"/>
          </a:p>
          <a:p>
            <a:pPr lvl="0" algn="just"/>
            <a:r>
              <a:rPr lang="pt-BR" sz="1600" b="1" dirty="0"/>
              <a:t>Parágrafo único.  </a:t>
            </a:r>
            <a:r>
              <a:rPr lang="pt-BR" sz="1600" dirty="0"/>
              <a:t>O comparecimento às dependências do empregador para a realização de atividades específicas que exijam a presença do empregado no estabelecimento não descaracteriza o regime de teletrabalho.’ </a:t>
            </a:r>
          </a:p>
          <a:p>
            <a:pPr lvl="0" algn="just"/>
            <a:endParaRPr lang="pt-BR" sz="1600" dirty="0"/>
          </a:p>
          <a:p>
            <a:pPr lvl="0" algn="just"/>
            <a:r>
              <a:rPr lang="pt-BR" sz="1600" dirty="0"/>
              <a:t>‘</a:t>
            </a:r>
            <a:r>
              <a:rPr lang="pt-BR" sz="1600" b="1" dirty="0"/>
              <a:t>Art. 75-C.  </a:t>
            </a:r>
            <a:r>
              <a:rPr lang="pt-BR" sz="1600" dirty="0"/>
              <a:t>A prestação de serviços na modalidade de teletrabalho deverá constar expressamente do contrato individual de trabalho, que especificará as atividades que serão realizadas pelo empregado. </a:t>
            </a:r>
          </a:p>
          <a:p>
            <a:pPr lvl="0" algn="just"/>
            <a:endParaRPr lang="pt-BR" sz="1600" dirty="0"/>
          </a:p>
          <a:p>
            <a:pPr lvl="0" algn="just"/>
            <a:r>
              <a:rPr lang="pt-BR" sz="1600" b="1" dirty="0"/>
              <a:t>§ 1º  </a:t>
            </a:r>
            <a:r>
              <a:rPr lang="pt-BR" sz="1600" dirty="0"/>
              <a:t>Poderá ser realizada a alteração entre regime presencial e de teletrabalho </a:t>
            </a:r>
            <a:r>
              <a:rPr lang="pt-BR" sz="1600" b="1" u="sng" dirty="0"/>
              <a:t>desde que haja mútuo acordo entre as partes</a:t>
            </a:r>
            <a:r>
              <a:rPr lang="pt-BR" sz="1600" dirty="0"/>
              <a:t>, registrado em aditivo contratual.  </a:t>
            </a:r>
          </a:p>
          <a:p>
            <a:pPr lvl="0" algn="just"/>
            <a:endParaRPr lang="pt-BR" sz="1600" dirty="0"/>
          </a:p>
          <a:p>
            <a:pPr lvl="0" algn="just"/>
            <a:r>
              <a:rPr lang="pt-BR" sz="1600" b="1" dirty="0"/>
              <a:t>§ 2º  </a:t>
            </a:r>
            <a:r>
              <a:rPr lang="pt-BR" sz="1600" dirty="0"/>
              <a:t>Poderá ser realizada a alteração do regime de teletrabalho para o presencial </a:t>
            </a:r>
            <a:r>
              <a:rPr lang="pt-BR" sz="1600" b="1" u="sng" dirty="0"/>
              <a:t>por determinação do empregador</a:t>
            </a:r>
            <a:r>
              <a:rPr lang="pt-BR" sz="1600" dirty="0"/>
              <a:t>, garantido prazo de transição mínimo de quinze dias, com correspondente registro em aditivo contratual.’ </a:t>
            </a:r>
          </a:p>
          <a:p>
            <a:pPr lvl="0" algn="just"/>
            <a:endParaRPr lang="pt-BR" sz="1600" dirty="0"/>
          </a:p>
          <a:p>
            <a:endParaRPr lang="pt-BR"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852936"/>
            <a:ext cx="1406640"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74866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Teletrabalho</a:t>
            </a:r>
          </a:p>
        </p:txBody>
      </p:sp>
      <p:sp>
        <p:nvSpPr>
          <p:cNvPr id="3" name="CaixaDeTexto 2"/>
          <p:cNvSpPr txBox="1"/>
          <p:nvPr/>
        </p:nvSpPr>
        <p:spPr bwMode="blackWhite">
          <a:xfrm>
            <a:off x="1874184" y="1268760"/>
            <a:ext cx="6630451" cy="5201424"/>
          </a:xfrm>
          <a:prstGeom prst="rect">
            <a:avLst/>
          </a:prstGeom>
          <a:noFill/>
        </p:spPr>
        <p:txBody>
          <a:bodyPr wrap="square" rtlCol="0">
            <a:spAutoFit/>
          </a:bodyPr>
          <a:lstStyle/>
          <a:p>
            <a:pPr lvl="0" algn="just"/>
            <a:r>
              <a:rPr lang="pt-BR" sz="2200" b="1" dirty="0">
                <a:solidFill>
                  <a:srgbClr val="C00000"/>
                </a:solidFill>
              </a:rPr>
              <a:t>Antes da Reforma:</a:t>
            </a:r>
            <a:r>
              <a:rPr lang="pt-BR" sz="2200" dirty="0">
                <a:solidFill>
                  <a:srgbClr val="C00000"/>
                </a:solidFill>
              </a:rPr>
              <a:t> </a:t>
            </a:r>
            <a:r>
              <a:rPr lang="pt-BR" sz="1600" dirty="0">
                <a:solidFill>
                  <a:srgbClr val="000000"/>
                </a:solidFill>
                <a:latin typeface="Arial (W1)"/>
              </a:rPr>
              <a:t>A legislação não contemplava essa modalidade de trabalho.</a:t>
            </a:r>
          </a:p>
          <a:p>
            <a:pPr algn="just">
              <a:spcAft>
                <a:spcPts val="0"/>
              </a:spcAft>
            </a:pPr>
            <a:endParaRPr lang="pt-BR" sz="1600" b="1" u="sng" dirty="0">
              <a:solidFill>
                <a:prstClr val="black"/>
              </a:solidFill>
            </a:endParaRPr>
          </a:p>
          <a:p>
            <a:pPr lvl="0" algn="just"/>
            <a:r>
              <a:rPr lang="pt-BR" sz="2200" b="1" dirty="0">
                <a:solidFill>
                  <a:srgbClr val="C00000"/>
                </a:solidFill>
              </a:rPr>
              <a:t>Depois da Reforma: </a:t>
            </a:r>
            <a:r>
              <a:rPr lang="pt-BR" sz="1700" b="1" dirty="0"/>
              <a:t>Art. 75-D.  </a:t>
            </a:r>
            <a:r>
              <a:rPr lang="pt-BR" sz="1700" dirty="0"/>
              <a:t>As disposições relativas à responsabilidade pela aquisição, manutenção ou fornecimento dos equipamentos tecnológicos e da infraestrutura necessária e adequada à prestação do trabalho remoto, bem como ao reembolso de despesas arcadas pelo empregado, serão previstas em contrato escrito.  </a:t>
            </a:r>
          </a:p>
          <a:p>
            <a:pPr lvl="0" algn="just"/>
            <a:endParaRPr lang="pt-BR" sz="1700" dirty="0"/>
          </a:p>
          <a:p>
            <a:pPr lvl="0" algn="just"/>
            <a:r>
              <a:rPr lang="pt-BR" sz="1700" b="1" dirty="0"/>
              <a:t>Parágrafo único.  </a:t>
            </a:r>
            <a:r>
              <a:rPr lang="pt-BR" sz="1700" dirty="0"/>
              <a:t>As utilidades mencionadas no caput deste artigo não integram a remuneração do empregado. </a:t>
            </a:r>
          </a:p>
          <a:p>
            <a:pPr lvl="0" algn="just"/>
            <a:endParaRPr lang="pt-BR" sz="1700" dirty="0"/>
          </a:p>
          <a:p>
            <a:pPr lvl="0" algn="just"/>
            <a:r>
              <a:rPr lang="pt-BR" sz="1700" dirty="0"/>
              <a:t>‘</a:t>
            </a:r>
            <a:r>
              <a:rPr lang="pt-BR" sz="1700" b="1" dirty="0"/>
              <a:t>Art. 75-E.  </a:t>
            </a:r>
            <a:r>
              <a:rPr lang="pt-BR" sz="1700" dirty="0"/>
              <a:t>O empregador deverá instruir os empregados, de maneira expressa e ostensiva, quanto às precauções a tomar a fim de evitar doenças e acidentes de trabalho.  </a:t>
            </a:r>
          </a:p>
          <a:p>
            <a:pPr lvl="0" algn="just"/>
            <a:endParaRPr lang="pt-BR" sz="1700" dirty="0"/>
          </a:p>
          <a:p>
            <a:pPr lvl="0" algn="just"/>
            <a:r>
              <a:rPr lang="pt-BR" sz="1700" b="1" dirty="0"/>
              <a:t>Parágrafo único.  </a:t>
            </a:r>
            <a:r>
              <a:rPr lang="pt-BR" sz="1700" dirty="0"/>
              <a:t>O empregado deverá assinar termo de responsabilidade comprometendo-se a seguir as instruções fornecidas pelo empregador.</a:t>
            </a:r>
          </a:p>
          <a:p>
            <a:endParaRPr lang="pt-BR"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852936"/>
            <a:ext cx="1406640"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33809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Férias</a:t>
            </a:r>
          </a:p>
        </p:txBody>
      </p:sp>
      <p:sp>
        <p:nvSpPr>
          <p:cNvPr id="3" name="CaixaDeTexto 2"/>
          <p:cNvSpPr txBox="1"/>
          <p:nvPr/>
        </p:nvSpPr>
        <p:spPr bwMode="blackWhite">
          <a:xfrm>
            <a:off x="1900171" y="1052736"/>
            <a:ext cx="6630451" cy="5170646"/>
          </a:xfrm>
          <a:prstGeom prst="rect">
            <a:avLst/>
          </a:prstGeom>
          <a:noFill/>
        </p:spPr>
        <p:txBody>
          <a:bodyPr wrap="square" rtlCol="0">
            <a:spAutoFit/>
          </a:bodyPr>
          <a:lstStyle/>
          <a:p>
            <a:pPr lvl="0" algn="just"/>
            <a:r>
              <a:rPr lang="pt-BR" sz="2200" b="1" dirty="0">
                <a:solidFill>
                  <a:srgbClr val="C00000"/>
                </a:solidFill>
              </a:rPr>
              <a:t>Antes da Reforma:</a:t>
            </a:r>
            <a:r>
              <a:rPr lang="pt-BR" sz="2200" dirty="0">
                <a:solidFill>
                  <a:srgbClr val="C00000"/>
                </a:solidFill>
              </a:rPr>
              <a:t> </a:t>
            </a:r>
            <a:r>
              <a:rPr lang="pt-BR" dirty="0"/>
              <a:t>Art. 134 § 1º - Somente em casos excepcionais serão </a:t>
            </a:r>
            <a:r>
              <a:rPr lang="pt-BR" b="1" u="sng" dirty="0"/>
              <a:t>as férias concedidas em 2 (dois) períodos, um dos quais não poderá ser inferior a 10 (dez) dias corridos</a:t>
            </a:r>
            <a:r>
              <a:rPr lang="pt-BR" dirty="0"/>
              <a:t>.                      </a:t>
            </a:r>
          </a:p>
          <a:p>
            <a:pPr lvl="0" algn="just"/>
            <a:endParaRPr lang="pt-BR" dirty="0"/>
          </a:p>
          <a:p>
            <a:pPr lvl="0" algn="just"/>
            <a:r>
              <a:rPr lang="pt-BR" dirty="0"/>
              <a:t>§ 2º - Aos menores de 18 (dezoito) anos e aos maiores de 50 (</a:t>
            </a:r>
            <a:r>
              <a:rPr lang="pt-BR" dirty="0" err="1"/>
              <a:t>cinqüenta</a:t>
            </a:r>
            <a:r>
              <a:rPr lang="pt-BR" dirty="0"/>
              <a:t>) anos de idade, as férias serão </a:t>
            </a:r>
            <a:r>
              <a:rPr lang="pt-BR" b="1" u="sng" dirty="0"/>
              <a:t>sempre concedidas de uma só vez</a:t>
            </a:r>
            <a:r>
              <a:rPr lang="pt-BR" dirty="0"/>
              <a:t>. </a:t>
            </a:r>
          </a:p>
          <a:p>
            <a:pPr algn="just">
              <a:spcAft>
                <a:spcPts val="0"/>
              </a:spcAft>
            </a:pPr>
            <a:endParaRPr lang="pt-BR" sz="1600" b="1" u="sng" dirty="0">
              <a:solidFill>
                <a:prstClr val="black"/>
              </a:solidFill>
            </a:endParaRPr>
          </a:p>
          <a:p>
            <a:pPr algn="just"/>
            <a:r>
              <a:rPr lang="pt-BR" sz="2200" b="1" dirty="0">
                <a:solidFill>
                  <a:srgbClr val="C00000"/>
                </a:solidFill>
              </a:rPr>
              <a:t>Depois da Reforma: </a:t>
            </a:r>
            <a:r>
              <a:rPr lang="pt-BR" dirty="0"/>
              <a:t>Art. 134 (...) § 1º  Desde que haja concordância do empregado, as Férias poderão ser usufruídas </a:t>
            </a:r>
            <a:r>
              <a:rPr lang="pt-BR" b="1" u="sng" dirty="0"/>
              <a:t>em até três períodos, sendo que um deles não poderá ser inferior a 14 dias corridos e os demais não poderão ser inferiores a 5 dias corridos, cada um</a:t>
            </a:r>
            <a:r>
              <a:rPr lang="pt-BR" dirty="0"/>
              <a:t>. </a:t>
            </a:r>
          </a:p>
          <a:p>
            <a:pPr algn="just"/>
            <a:endParaRPr lang="pt-BR" dirty="0"/>
          </a:p>
          <a:p>
            <a:pPr algn="just"/>
            <a:r>
              <a:rPr lang="pt-BR" dirty="0"/>
              <a:t>§ 2º  (Revogado).  </a:t>
            </a:r>
          </a:p>
          <a:p>
            <a:pPr algn="just"/>
            <a:endParaRPr lang="pt-BR" dirty="0"/>
          </a:p>
          <a:p>
            <a:pPr algn="just"/>
            <a:r>
              <a:rPr lang="pt-BR" dirty="0"/>
              <a:t>§ 3º  É vedado o início das Férias no período de dois dias que antecede feriado ou dia de repouso semanal remunerado.”</a:t>
            </a: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024" y="2780928"/>
            <a:ext cx="1440160"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37644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Dano extrapatrimonial</a:t>
            </a:r>
          </a:p>
        </p:txBody>
      </p:sp>
      <p:sp>
        <p:nvSpPr>
          <p:cNvPr id="3" name="CaixaDeTexto 2"/>
          <p:cNvSpPr txBox="1"/>
          <p:nvPr/>
        </p:nvSpPr>
        <p:spPr bwMode="blackWhite">
          <a:xfrm>
            <a:off x="1900168" y="837678"/>
            <a:ext cx="6630451" cy="6247864"/>
          </a:xfrm>
          <a:prstGeom prst="rect">
            <a:avLst/>
          </a:prstGeom>
          <a:noFill/>
        </p:spPr>
        <p:txBody>
          <a:bodyPr wrap="square" rtlCol="0">
            <a:spAutoFit/>
          </a:bodyPr>
          <a:lstStyle/>
          <a:p>
            <a:pPr lvl="0" algn="just"/>
            <a:r>
              <a:rPr lang="pt-BR" sz="2200" b="1" dirty="0">
                <a:solidFill>
                  <a:srgbClr val="C00000"/>
                </a:solidFill>
              </a:rPr>
              <a:t>Antes da Reforma:</a:t>
            </a:r>
            <a:r>
              <a:rPr lang="pt-BR" sz="2200" dirty="0">
                <a:solidFill>
                  <a:srgbClr val="C00000"/>
                </a:solidFill>
              </a:rPr>
              <a:t> </a:t>
            </a:r>
            <a:r>
              <a:rPr lang="pt-BR" dirty="0"/>
              <a:t>Interpretação da justiça.</a:t>
            </a:r>
          </a:p>
          <a:p>
            <a:pPr algn="just">
              <a:spcAft>
                <a:spcPts val="0"/>
              </a:spcAft>
            </a:pPr>
            <a:endParaRPr lang="pt-BR" sz="500" b="1" u="sng" dirty="0">
              <a:solidFill>
                <a:prstClr val="black"/>
              </a:solidFill>
            </a:endParaRPr>
          </a:p>
          <a:p>
            <a:pPr algn="just"/>
            <a:r>
              <a:rPr lang="pt-BR" sz="2200" b="1" dirty="0">
                <a:solidFill>
                  <a:srgbClr val="C00000"/>
                </a:solidFill>
              </a:rPr>
              <a:t>Depois da Reforma: </a:t>
            </a:r>
            <a:r>
              <a:rPr lang="pt-BR" sz="1500" dirty="0"/>
              <a:t>Art. 223-B.  Causa dano de natureza extrapatrimonial a ação ou omissão que ofenda a esfera moral ou existencial </a:t>
            </a:r>
            <a:r>
              <a:rPr lang="pt-BR" sz="1500" b="1" u="sng" dirty="0"/>
              <a:t>da pessoa física ou jurídica</a:t>
            </a:r>
            <a:r>
              <a:rPr lang="pt-BR" sz="1500" dirty="0"/>
              <a:t>, as quais são as titulares exclusivas do direito à reparação.’ </a:t>
            </a:r>
          </a:p>
          <a:p>
            <a:pPr algn="just"/>
            <a:endParaRPr lang="pt-BR" sz="1500" dirty="0"/>
          </a:p>
          <a:p>
            <a:pPr algn="just"/>
            <a:r>
              <a:rPr lang="pt-BR" sz="1500" dirty="0"/>
              <a:t>‘</a:t>
            </a:r>
            <a:r>
              <a:rPr lang="pt-BR" sz="1600" dirty="0"/>
              <a:t>Art. 223-C.  A honra, a imagem, a intimidade, a liberdade de ação, a autoestima, a sexualidade, a saúde, o lazer e a integridade física são os bens juridicamente tutelados inerentes </a:t>
            </a:r>
            <a:r>
              <a:rPr lang="pt-BR" sz="1600" b="1" u="sng" dirty="0"/>
              <a:t>à pessoa física</a:t>
            </a:r>
            <a:r>
              <a:rPr lang="pt-BR" sz="1600" dirty="0"/>
              <a:t>.’ </a:t>
            </a:r>
          </a:p>
          <a:p>
            <a:pPr algn="just"/>
            <a:endParaRPr lang="pt-BR" sz="1600" dirty="0"/>
          </a:p>
          <a:p>
            <a:pPr algn="just"/>
            <a:r>
              <a:rPr lang="pt-BR" sz="1600" dirty="0"/>
              <a:t>‘Art. 223-D.  A imagem, a marca, o nome, o segredo empresarial e o sigilo da correspondência são bens juridicamente tutelados inerentes </a:t>
            </a:r>
            <a:r>
              <a:rPr lang="pt-BR" sz="1600" b="1" u="sng" dirty="0"/>
              <a:t>à pessoa jurídica</a:t>
            </a:r>
            <a:r>
              <a:rPr lang="pt-BR" sz="1600" dirty="0"/>
              <a:t>.’  </a:t>
            </a:r>
          </a:p>
          <a:p>
            <a:pPr algn="just"/>
            <a:endParaRPr lang="pt-BR" sz="1600" dirty="0"/>
          </a:p>
          <a:p>
            <a:pPr algn="just"/>
            <a:r>
              <a:rPr lang="pt-BR" sz="1600" dirty="0"/>
              <a:t>‘Art. 223-G.  Ao apreciar o pedido, o juízo considerará: </a:t>
            </a:r>
          </a:p>
          <a:p>
            <a:pPr algn="just"/>
            <a:endParaRPr lang="pt-BR" sz="1600" dirty="0"/>
          </a:p>
          <a:p>
            <a:pPr algn="just"/>
            <a:r>
              <a:rPr lang="pt-BR" sz="1600" dirty="0"/>
              <a:t>I - a natureza do bem jurídico tutelado;  II - a intensidade do sofrimento ou da humilhação;  III - a possibilidade de superação física ou psicológica; IV - os reflexos pessoais e sociais da ação ou da omissão; V - a extensão e a duração dos efeitos da ofensa;  VI - as condições em que ocorreu a ofensa ou o prejuízo moral; VII - o grau de dolo ou culpa; VIII - a ocorrência de retratação espontânea;  IX - o esforço efetivo para minimizar a ofensa;  X - o perdão, tácito ou expresso; XI - a situação social e econômica das partes envolvidas;  XII - o grau de publicidade da ofensa. </a:t>
            </a:r>
          </a:p>
          <a:p>
            <a:pPr algn="just"/>
            <a:endParaRPr lang="pt-BR" dirty="0"/>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061610"/>
            <a:ext cx="1412238"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53160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Dano extrapatrimonial</a:t>
            </a:r>
          </a:p>
        </p:txBody>
      </p:sp>
      <p:sp>
        <p:nvSpPr>
          <p:cNvPr id="3" name="CaixaDeTexto 2"/>
          <p:cNvSpPr txBox="1"/>
          <p:nvPr/>
        </p:nvSpPr>
        <p:spPr bwMode="blackWhite">
          <a:xfrm>
            <a:off x="1837071" y="764704"/>
            <a:ext cx="6630451" cy="6186309"/>
          </a:xfrm>
          <a:prstGeom prst="rect">
            <a:avLst/>
          </a:prstGeom>
          <a:noFill/>
        </p:spPr>
        <p:txBody>
          <a:bodyPr wrap="square" rtlCol="0">
            <a:spAutoFit/>
          </a:bodyPr>
          <a:lstStyle/>
          <a:p>
            <a:pPr lvl="0" algn="just"/>
            <a:r>
              <a:rPr lang="pt-BR" sz="2200" b="1" dirty="0">
                <a:solidFill>
                  <a:srgbClr val="C00000"/>
                </a:solidFill>
              </a:rPr>
              <a:t>Antes da Reforma:</a:t>
            </a:r>
            <a:r>
              <a:rPr lang="pt-BR" sz="2200" dirty="0">
                <a:solidFill>
                  <a:srgbClr val="C00000"/>
                </a:solidFill>
              </a:rPr>
              <a:t> </a:t>
            </a:r>
            <a:r>
              <a:rPr lang="pt-BR" dirty="0"/>
              <a:t>Interpretação da justiça.</a:t>
            </a:r>
          </a:p>
          <a:p>
            <a:pPr algn="just">
              <a:spcAft>
                <a:spcPts val="0"/>
              </a:spcAft>
            </a:pPr>
            <a:endParaRPr lang="pt-BR" sz="900" b="1" u="sng" dirty="0">
              <a:solidFill>
                <a:prstClr val="black"/>
              </a:solidFill>
            </a:endParaRPr>
          </a:p>
          <a:p>
            <a:pPr algn="just"/>
            <a:r>
              <a:rPr lang="pt-BR" sz="2200" b="1" dirty="0">
                <a:solidFill>
                  <a:srgbClr val="C00000"/>
                </a:solidFill>
              </a:rPr>
              <a:t>Depois da Reforma: </a:t>
            </a:r>
            <a:r>
              <a:rPr lang="pt-BR" sz="1600" dirty="0"/>
              <a:t>§ 1º  Se julgar procedente o pedido, o juízo fixará a indenização a ser paga, a cada um dos ofendidos, em um dos seguintes parâmetros, vedada a acumulação:  </a:t>
            </a:r>
          </a:p>
          <a:p>
            <a:pPr algn="just"/>
            <a:endParaRPr lang="pt-BR" sz="1600" dirty="0"/>
          </a:p>
          <a:p>
            <a:pPr algn="just"/>
            <a:r>
              <a:rPr lang="pt-BR" sz="1600" dirty="0"/>
              <a:t>I - ofensa de </a:t>
            </a:r>
            <a:r>
              <a:rPr lang="pt-BR" sz="1600" b="1" u="sng" dirty="0"/>
              <a:t>natureza leve, até três vezes </a:t>
            </a:r>
            <a:r>
              <a:rPr lang="pt-BR" sz="1600" dirty="0"/>
              <a:t>o último salário contratual do ofendido; </a:t>
            </a:r>
          </a:p>
          <a:p>
            <a:pPr algn="just"/>
            <a:endParaRPr lang="pt-BR" sz="1600" dirty="0"/>
          </a:p>
          <a:p>
            <a:pPr algn="just"/>
            <a:r>
              <a:rPr lang="pt-BR" sz="1600" dirty="0"/>
              <a:t>II - ofensa de </a:t>
            </a:r>
            <a:r>
              <a:rPr lang="pt-BR" sz="1600" b="1" u="sng" dirty="0"/>
              <a:t>natureza média, até cinco vezes </a:t>
            </a:r>
            <a:r>
              <a:rPr lang="pt-BR" sz="1600" dirty="0"/>
              <a:t>o último salário contratual do ofendido; </a:t>
            </a:r>
          </a:p>
          <a:p>
            <a:pPr algn="just"/>
            <a:endParaRPr lang="pt-BR" sz="1600" dirty="0"/>
          </a:p>
          <a:p>
            <a:pPr algn="just"/>
            <a:r>
              <a:rPr lang="pt-BR" sz="1600" dirty="0"/>
              <a:t>III - ofensa de </a:t>
            </a:r>
            <a:r>
              <a:rPr lang="pt-BR" sz="1600" b="1" u="sng" dirty="0"/>
              <a:t>natureza grave, até vinte vezes </a:t>
            </a:r>
            <a:r>
              <a:rPr lang="pt-BR" sz="1600" dirty="0"/>
              <a:t>o último salário contratual do ofendido;  </a:t>
            </a:r>
          </a:p>
          <a:p>
            <a:pPr algn="just"/>
            <a:endParaRPr lang="pt-BR" sz="1600" dirty="0"/>
          </a:p>
          <a:p>
            <a:pPr algn="just"/>
            <a:r>
              <a:rPr lang="pt-BR" sz="1600" dirty="0"/>
              <a:t>IV - ofensa de </a:t>
            </a:r>
            <a:r>
              <a:rPr lang="pt-BR" sz="1600" b="1" u="sng" dirty="0"/>
              <a:t>natureza gravíssima, até cinquenta vezes </a:t>
            </a:r>
            <a:r>
              <a:rPr lang="pt-BR" sz="1600" dirty="0"/>
              <a:t>o último salário contratual do ofendido.  </a:t>
            </a:r>
          </a:p>
          <a:p>
            <a:pPr algn="just"/>
            <a:endParaRPr lang="pt-BR" sz="1600" dirty="0"/>
          </a:p>
          <a:p>
            <a:pPr algn="just"/>
            <a:r>
              <a:rPr lang="pt-BR" sz="1600" dirty="0"/>
              <a:t>§ 2º  </a:t>
            </a:r>
            <a:r>
              <a:rPr lang="pt-BR" sz="1600" b="1" u="sng" dirty="0"/>
              <a:t>Se o ofendido for pessoa jurídica</a:t>
            </a:r>
            <a:r>
              <a:rPr lang="pt-BR" sz="1600" dirty="0"/>
              <a:t>, a indenização será fixada com observância dos mesmos parâmetros estabelecidos no § 1º deste artigo, mas em relação ao</a:t>
            </a:r>
            <a:r>
              <a:rPr lang="pt-BR" sz="1600" b="1" u="sng" dirty="0"/>
              <a:t> salário contratual do ofensor</a:t>
            </a:r>
            <a:r>
              <a:rPr lang="pt-BR" sz="1600" dirty="0"/>
              <a:t>. </a:t>
            </a:r>
          </a:p>
          <a:p>
            <a:pPr algn="just"/>
            <a:endParaRPr lang="pt-BR" sz="1600" dirty="0"/>
          </a:p>
          <a:p>
            <a:pPr algn="just"/>
            <a:r>
              <a:rPr lang="pt-BR" sz="1600" dirty="0"/>
              <a:t>§ 3º  Na reincidência entre partes idênticas, o juízo poderá elevar ao dobro o valor da indenização.’” </a:t>
            </a: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061610"/>
            <a:ext cx="1412238"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5085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Intervalo 15min e Amamentação</a:t>
            </a:r>
          </a:p>
        </p:txBody>
      </p:sp>
      <p:sp>
        <p:nvSpPr>
          <p:cNvPr id="3" name="CaixaDeTexto 2"/>
          <p:cNvSpPr txBox="1"/>
          <p:nvPr/>
        </p:nvSpPr>
        <p:spPr bwMode="blackWhite">
          <a:xfrm>
            <a:off x="2051720" y="1340768"/>
            <a:ext cx="6630451" cy="2369880"/>
          </a:xfrm>
          <a:prstGeom prst="rect">
            <a:avLst/>
          </a:prstGeom>
          <a:noFill/>
        </p:spPr>
        <p:txBody>
          <a:bodyPr wrap="square" rtlCol="0">
            <a:spAutoFit/>
          </a:bodyPr>
          <a:lstStyle/>
          <a:p>
            <a:pPr lvl="0" algn="just"/>
            <a:r>
              <a:rPr lang="pt-BR" sz="2200" b="1" dirty="0">
                <a:solidFill>
                  <a:srgbClr val="C00000"/>
                </a:solidFill>
              </a:rPr>
              <a:t>Antes da Reforma:</a:t>
            </a:r>
            <a:r>
              <a:rPr lang="pt-BR" sz="2200" dirty="0">
                <a:solidFill>
                  <a:srgbClr val="C00000"/>
                </a:solidFill>
              </a:rPr>
              <a:t> </a:t>
            </a:r>
            <a:r>
              <a:rPr lang="pt-BR" dirty="0"/>
              <a:t>Cap. Da proteção da mulher Art. 384 - Em caso de prorrogação do horário normal, será obrigatório um descanso de 15 (quinze) minutos no mínimo, antes do início do período extraordinário do trabalho.</a:t>
            </a:r>
          </a:p>
          <a:p>
            <a:pPr lvl="0" algn="just"/>
            <a:endParaRPr lang="pt-BR" b="1" u="sng" dirty="0">
              <a:solidFill>
                <a:prstClr val="black"/>
              </a:solidFill>
            </a:endParaRPr>
          </a:p>
          <a:p>
            <a:pPr algn="just"/>
            <a:r>
              <a:rPr lang="pt-BR" sz="2200" b="1" dirty="0">
                <a:solidFill>
                  <a:srgbClr val="C00000"/>
                </a:solidFill>
              </a:rPr>
              <a:t>Depois da Reforma: </a:t>
            </a:r>
            <a:r>
              <a:rPr lang="pt-BR" dirty="0"/>
              <a:t>Revogado.</a:t>
            </a:r>
          </a:p>
          <a:p>
            <a:pPr algn="just"/>
            <a:endParaRPr lang="pt-BR" sz="1600" dirty="0"/>
          </a:p>
          <a:p>
            <a:pPr algn="just"/>
            <a:endParaRPr lang="pt-BR" sz="1600" dirty="0"/>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034" y="1465142"/>
            <a:ext cx="1088519" cy="1332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034" y="4005064"/>
            <a:ext cx="1088519" cy="1296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4" name="Retângulo 3"/>
          <p:cNvSpPr/>
          <p:nvPr/>
        </p:nvSpPr>
        <p:spPr>
          <a:xfrm>
            <a:off x="2051719" y="3573016"/>
            <a:ext cx="6630451" cy="2400657"/>
          </a:xfrm>
          <a:prstGeom prst="rect">
            <a:avLst/>
          </a:prstGeom>
        </p:spPr>
        <p:txBody>
          <a:bodyPr wrap="square">
            <a:spAutoFit/>
          </a:bodyPr>
          <a:lstStyle/>
          <a:p>
            <a:pPr lvl="0" algn="just"/>
            <a:r>
              <a:rPr lang="pt-BR" sz="2200" b="1" dirty="0">
                <a:solidFill>
                  <a:srgbClr val="C00000"/>
                </a:solidFill>
              </a:rPr>
              <a:t>Antes da Reforma:</a:t>
            </a:r>
            <a:r>
              <a:rPr lang="pt-BR" sz="2200" dirty="0">
                <a:solidFill>
                  <a:srgbClr val="C00000"/>
                </a:solidFill>
              </a:rPr>
              <a:t> </a:t>
            </a:r>
            <a:r>
              <a:rPr lang="pt-BR" dirty="0">
                <a:solidFill>
                  <a:prstClr val="black"/>
                </a:solidFill>
              </a:rPr>
              <a:t>Cap. Da proteção da mulher </a:t>
            </a:r>
            <a:r>
              <a:rPr lang="pt-BR" dirty="0"/>
              <a:t>Art. 396 - Para amamentar o próprio filho, até que este complete 6 (seis) meses de idade, a mulher terá direito, durante a jornada de trabalho, a 2 (dois) descansos especiais, de meia hora cada um.</a:t>
            </a:r>
          </a:p>
          <a:p>
            <a:pPr lvl="0" algn="just"/>
            <a:endParaRPr lang="pt-BR" sz="1600" b="1" dirty="0">
              <a:solidFill>
                <a:srgbClr val="C00000"/>
              </a:solidFill>
            </a:endParaRPr>
          </a:p>
          <a:p>
            <a:pPr lvl="0" algn="just"/>
            <a:r>
              <a:rPr lang="pt-BR" sz="2200" b="1" dirty="0">
                <a:solidFill>
                  <a:srgbClr val="C00000"/>
                </a:solidFill>
              </a:rPr>
              <a:t>Depois da Reforma: </a:t>
            </a:r>
            <a:r>
              <a:rPr lang="pt-BR" dirty="0"/>
              <a:t>§ 2º  Os horários dos descansos previstos no caput deste artigo deverão ser definidos em acordo individual entre a mulher e o empregador.”</a:t>
            </a:r>
          </a:p>
        </p:txBody>
      </p:sp>
    </p:spTree>
    <p:extLst>
      <p:ext uri="{BB962C8B-B14F-4D97-AF65-F5344CB8AC3E}">
        <p14:creationId xmlns:p14="http://schemas.microsoft.com/office/powerpoint/2010/main" val="334004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Breve síntese </a:t>
            </a:r>
          </a:p>
        </p:txBody>
      </p:sp>
      <p:sp>
        <p:nvSpPr>
          <p:cNvPr id="3" name="CaixaDeTexto 2"/>
          <p:cNvSpPr txBox="1"/>
          <p:nvPr/>
        </p:nvSpPr>
        <p:spPr bwMode="blackWhite">
          <a:xfrm>
            <a:off x="455423" y="1628800"/>
            <a:ext cx="8389028" cy="5047536"/>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342900" indent="-342900" algn="just">
              <a:buFont typeface="Arial" panose="020B0604020202020204" pitchFamily="34" charset="0"/>
              <a:buChar char="•"/>
            </a:pPr>
            <a:r>
              <a:rPr lang="pt-BR" sz="2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Dezembro de 2016, o poder Executivo apresentou na Câmara dos Deputados o Projeto de Lei nº 6.787 de 2016 (19 artigos alterados da CLT)</a:t>
            </a:r>
          </a:p>
          <a:p>
            <a:pPr marL="342900" indent="-342900" algn="just">
              <a:buFont typeface="Arial" panose="020B0604020202020204" pitchFamily="34" charset="0"/>
              <a:buChar char="•"/>
            </a:pPr>
            <a:endParaRPr lang="pt-BR" sz="2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342900" indent="-342900" algn="just">
              <a:buFont typeface="Arial" panose="020B0604020202020204" pitchFamily="34" charset="0"/>
              <a:buChar char="•"/>
            </a:pPr>
            <a:r>
              <a:rPr lang="pt-BR" sz="2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Substitutivo – Relator Deputado Rogério Marinho </a:t>
            </a:r>
          </a:p>
          <a:p>
            <a:pPr marL="342900" indent="-342900" algn="just">
              <a:buFont typeface="Arial" panose="020B0604020202020204" pitchFamily="34" charset="0"/>
              <a:buChar char="•"/>
            </a:pPr>
            <a:endParaRPr lang="pt-BR" sz="2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342900" indent="-342900" algn="just">
              <a:buFont typeface="Arial" panose="020B0604020202020204" pitchFamily="34" charset="0"/>
              <a:buChar char="•"/>
            </a:pPr>
            <a:r>
              <a:rPr lang="pt-BR" sz="2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PLC 38 sem alterações no Senado Federal</a:t>
            </a:r>
          </a:p>
          <a:p>
            <a:pPr marL="342900" indent="-342900" algn="just">
              <a:buFont typeface="Arial" panose="020B0604020202020204" pitchFamily="34" charset="0"/>
              <a:buChar char="•"/>
            </a:pPr>
            <a:endParaRPr lang="pt-BR" sz="2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342900" indent="-342900" algn="just">
              <a:buFont typeface="Arial" panose="020B0604020202020204" pitchFamily="34" charset="0"/>
              <a:buChar char="•"/>
            </a:pPr>
            <a:r>
              <a:rPr lang="pt-BR" sz="2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Lei 13.467 de 2017 – publicada no dia 14/07/2017 </a:t>
            </a:r>
          </a:p>
          <a:p>
            <a:pPr marL="342900" indent="-342900" algn="just">
              <a:buFont typeface="Arial" panose="020B0604020202020204" pitchFamily="34" charset="0"/>
              <a:buChar char="•"/>
            </a:pPr>
            <a:endParaRPr lang="pt-BR" sz="2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342900" indent="-342900" algn="just">
              <a:buFont typeface="Arial" panose="020B0604020202020204" pitchFamily="34" charset="0"/>
              <a:buChar char="•"/>
            </a:pPr>
            <a:r>
              <a:rPr lang="pt-BR" sz="2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Vigor 120 dias após sua publicação (13 </a:t>
            </a:r>
            <a:r>
              <a:rPr lang="pt-BR" sz="2300" b="1" spc="50" dirty="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nov</a:t>
            </a:r>
            <a:r>
              <a:rPr lang="pt-BR" sz="2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/Segunda-feira)</a:t>
            </a:r>
          </a:p>
          <a:p>
            <a:pPr marL="342900" indent="-342900" algn="just">
              <a:buFont typeface="Arial" panose="020B0604020202020204" pitchFamily="34" charset="0"/>
              <a:buChar char="•"/>
            </a:pPr>
            <a:endParaRPr lang="pt-BR" sz="2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marL="342900" indent="-342900" algn="just">
              <a:buFont typeface="Arial" panose="020B0604020202020204" pitchFamily="34" charset="0"/>
              <a:buChar char="•"/>
            </a:pPr>
            <a:r>
              <a:rPr lang="pt-BR" sz="23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54 alterações, 43 novos artigos, 9 revogações, ajustes pontuais – 114 modificações no total</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5" y="960342"/>
            <a:ext cx="8389029" cy="4583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07327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Trabalho autônomo e Vestimentas</a:t>
            </a:r>
          </a:p>
        </p:txBody>
      </p:sp>
      <p:sp>
        <p:nvSpPr>
          <p:cNvPr id="3" name="CaixaDeTexto 2"/>
          <p:cNvSpPr txBox="1"/>
          <p:nvPr/>
        </p:nvSpPr>
        <p:spPr bwMode="blackWhite">
          <a:xfrm>
            <a:off x="2051719" y="836712"/>
            <a:ext cx="6630451" cy="3077766"/>
          </a:xfrm>
          <a:prstGeom prst="rect">
            <a:avLst/>
          </a:prstGeom>
          <a:noFill/>
        </p:spPr>
        <p:txBody>
          <a:bodyPr wrap="square" rtlCol="0">
            <a:spAutoFit/>
          </a:bodyPr>
          <a:lstStyle/>
          <a:p>
            <a:pPr lvl="0" algn="just"/>
            <a:endParaRPr lang="pt-BR" sz="2200" b="1" dirty="0">
              <a:solidFill>
                <a:srgbClr val="C00000"/>
              </a:solidFill>
            </a:endParaRPr>
          </a:p>
          <a:p>
            <a:pPr lvl="0" algn="just"/>
            <a:r>
              <a:rPr lang="pt-BR" sz="2200" b="1" dirty="0">
                <a:solidFill>
                  <a:srgbClr val="C00000"/>
                </a:solidFill>
              </a:rPr>
              <a:t>Antes da Reforma:</a:t>
            </a:r>
            <a:r>
              <a:rPr lang="pt-BR" sz="2200" dirty="0">
                <a:solidFill>
                  <a:srgbClr val="C00000"/>
                </a:solidFill>
              </a:rPr>
              <a:t> </a:t>
            </a:r>
            <a:r>
              <a:rPr lang="pt-BR" dirty="0"/>
              <a:t>Não havia previsão legal.</a:t>
            </a:r>
          </a:p>
          <a:p>
            <a:pPr lvl="0" algn="just"/>
            <a:endParaRPr lang="pt-BR" sz="800" b="1" dirty="0">
              <a:solidFill>
                <a:srgbClr val="C00000"/>
              </a:solidFill>
            </a:endParaRPr>
          </a:p>
          <a:p>
            <a:pPr lvl="0" algn="just"/>
            <a:r>
              <a:rPr lang="pt-BR" sz="2200" b="1" dirty="0">
                <a:solidFill>
                  <a:srgbClr val="C00000"/>
                </a:solidFill>
              </a:rPr>
              <a:t>Depois da Reforma: </a:t>
            </a:r>
            <a:r>
              <a:rPr lang="pt-BR" dirty="0"/>
              <a:t>“Art. 442-B.  A contratação do autônomo, cumpridas por este todas as formalidades legais, </a:t>
            </a:r>
            <a:r>
              <a:rPr lang="pt-BR" b="1" u="sng" dirty="0"/>
              <a:t>com ou sem exclusividade</a:t>
            </a:r>
            <a:r>
              <a:rPr lang="pt-BR" dirty="0"/>
              <a:t>, de forma contínua ou não, afasta a qualidade de empregado prevista no art. 3º desta Consolidação.” </a:t>
            </a:r>
          </a:p>
          <a:p>
            <a:pPr lvl="0" algn="just"/>
            <a:endParaRPr lang="pt-BR" sz="1600" dirty="0"/>
          </a:p>
          <a:p>
            <a:pPr lvl="0" algn="just"/>
            <a:endParaRPr lang="pt-BR" sz="1600" dirty="0"/>
          </a:p>
          <a:p>
            <a:pPr algn="just"/>
            <a:endParaRPr lang="pt-BR" sz="1600" dirty="0"/>
          </a:p>
          <a:p>
            <a:pPr lvl="0" algn="just"/>
            <a:r>
              <a:rPr lang="pt-BR" dirty="0"/>
              <a:t> </a:t>
            </a: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96752"/>
            <a:ext cx="1091931" cy="13681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1" y="3645024"/>
            <a:ext cx="1088519" cy="123211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4" name="Retângulo 3"/>
          <p:cNvSpPr/>
          <p:nvPr/>
        </p:nvSpPr>
        <p:spPr>
          <a:xfrm>
            <a:off x="1835695" y="3472458"/>
            <a:ext cx="6630451" cy="3385542"/>
          </a:xfrm>
          <a:prstGeom prst="rect">
            <a:avLst/>
          </a:prstGeom>
        </p:spPr>
        <p:txBody>
          <a:bodyPr wrap="square">
            <a:spAutoFit/>
          </a:bodyPr>
          <a:lstStyle/>
          <a:p>
            <a:pPr lvl="0" algn="just"/>
            <a:r>
              <a:rPr lang="pt-BR" sz="2200" b="1" dirty="0">
                <a:solidFill>
                  <a:srgbClr val="C00000"/>
                </a:solidFill>
              </a:rPr>
              <a:t>Antes da Reforma:</a:t>
            </a:r>
            <a:r>
              <a:rPr lang="pt-BR" sz="2200" dirty="0">
                <a:solidFill>
                  <a:srgbClr val="C00000"/>
                </a:solidFill>
              </a:rPr>
              <a:t> </a:t>
            </a:r>
            <a:r>
              <a:rPr lang="pt-BR" dirty="0">
                <a:solidFill>
                  <a:prstClr val="black"/>
                </a:solidFill>
              </a:rPr>
              <a:t>Não havia previsão legal.</a:t>
            </a:r>
          </a:p>
          <a:p>
            <a:pPr lvl="0" algn="just"/>
            <a:endParaRPr lang="pt-BR" sz="800" b="1" dirty="0">
              <a:solidFill>
                <a:srgbClr val="C00000"/>
              </a:solidFill>
            </a:endParaRPr>
          </a:p>
          <a:p>
            <a:pPr lvl="0" algn="just"/>
            <a:r>
              <a:rPr lang="pt-BR" sz="2200" b="1" dirty="0">
                <a:solidFill>
                  <a:srgbClr val="C00000"/>
                </a:solidFill>
              </a:rPr>
              <a:t>Depois da Reforma: </a:t>
            </a:r>
            <a:r>
              <a:rPr lang="pt-BR" dirty="0">
                <a:solidFill>
                  <a:prstClr val="black"/>
                </a:solidFill>
              </a:rPr>
              <a:t>Art. 456-A.  </a:t>
            </a:r>
            <a:r>
              <a:rPr lang="pt-BR" b="1" u="sng" dirty="0">
                <a:solidFill>
                  <a:prstClr val="black"/>
                </a:solidFill>
              </a:rPr>
              <a:t>Cabe ao empregador definir o padrão de vestimenta</a:t>
            </a:r>
            <a:r>
              <a:rPr lang="pt-BR" dirty="0">
                <a:solidFill>
                  <a:prstClr val="black"/>
                </a:solidFill>
              </a:rPr>
              <a:t> no meio ambiente laboral, sendo lícita a inclusão no uniforme de logomarcas da própria empresa ou de empresas parceiras e de outros itens de identificação relacionados à atividade desempenhada. </a:t>
            </a:r>
          </a:p>
          <a:p>
            <a:pPr lvl="0" algn="just"/>
            <a:endParaRPr lang="pt-BR" dirty="0">
              <a:solidFill>
                <a:prstClr val="black"/>
              </a:solidFill>
            </a:endParaRPr>
          </a:p>
          <a:p>
            <a:pPr lvl="0" algn="just"/>
            <a:r>
              <a:rPr lang="pt-BR" dirty="0">
                <a:solidFill>
                  <a:prstClr val="black"/>
                </a:solidFill>
              </a:rPr>
              <a:t>Parágrafo único.  </a:t>
            </a:r>
            <a:r>
              <a:rPr lang="pt-BR" b="1" u="sng" dirty="0">
                <a:solidFill>
                  <a:prstClr val="black"/>
                </a:solidFill>
              </a:rPr>
              <a:t>A higienização do uniforme é de responsabilidade do trabalhador</a:t>
            </a:r>
            <a:r>
              <a:rPr lang="pt-BR" dirty="0">
                <a:solidFill>
                  <a:prstClr val="black"/>
                </a:solidFill>
              </a:rPr>
              <a:t>, salvo nas hipóteses em que forem necessários procedimentos ou produtos diferentes dos utilizados para a higienização das vestimentas de uso comum.” </a:t>
            </a:r>
            <a:endParaRPr lang="pt-BR" sz="1600" dirty="0"/>
          </a:p>
        </p:txBody>
      </p:sp>
    </p:spTree>
    <p:extLst>
      <p:ext uri="{BB962C8B-B14F-4D97-AF65-F5344CB8AC3E}">
        <p14:creationId xmlns:p14="http://schemas.microsoft.com/office/powerpoint/2010/main" val="4161990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Trabalho intermitente</a:t>
            </a:r>
          </a:p>
        </p:txBody>
      </p:sp>
      <p:sp>
        <p:nvSpPr>
          <p:cNvPr id="3" name="CaixaDeTexto 2"/>
          <p:cNvSpPr txBox="1"/>
          <p:nvPr/>
        </p:nvSpPr>
        <p:spPr bwMode="blackWhite">
          <a:xfrm>
            <a:off x="1907704" y="764704"/>
            <a:ext cx="6630451" cy="6586418"/>
          </a:xfrm>
          <a:prstGeom prst="rect">
            <a:avLst/>
          </a:prstGeom>
          <a:noFill/>
        </p:spPr>
        <p:txBody>
          <a:bodyPr wrap="square" rtlCol="0">
            <a:spAutoFit/>
          </a:bodyPr>
          <a:lstStyle/>
          <a:p>
            <a:pPr lvl="0" algn="just"/>
            <a:r>
              <a:rPr lang="pt-BR" sz="2200" b="1" dirty="0">
                <a:solidFill>
                  <a:srgbClr val="C00000"/>
                </a:solidFill>
              </a:rPr>
              <a:t>Antes da Reforma:</a:t>
            </a:r>
            <a:r>
              <a:rPr lang="pt-BR" sz="2200" dirty="0">
                <a:solidFill>
                  <a:srgbClr val="C00000"/>
                </a:solidFill>
              </a:rPr>
              <a:t> </a:t>
            </a:r>
            <a:r>
              <a:rPr lang="pt-BR" sz="1600" dirty="0"/>
              <a:t>Lei 5889 de 1973. Art. 6º Nos serviços, caracteristicamente intermitentes, não serão computados, como de efeito exercício, os intervalos entre uma e outra parte da execução da tarefa diária, desde que tal hipótese seja expressamente ressalvada na Carteira de Trabalho e Previdência Social.</a:t>
            </a:r>
          </a:p>
          <a:p>
            <a:pPr lvl="0" algn="just"/>
            <a:endParaRPr lang="pt-BR" sz="2200" b="1" dirty="0">
              <a:solidFill>
                <a:srgbClr val="C00000"/>
              </a:solidFill>
            </a:endParaRPr>
          </a:p>
          <a:p>
            <a:pPr lvl="0" algn="just"/>
            <a:r>
              <a:rPr lang="pt-BR" sz="2200" b="1" dirty="0">
                <a:solidFill>
                  <a:srgbClr val="C00000"/>
                </a:solidFill>
              </a:rPr>
              <a:t>Depois da Reforma: </a:t>
            </a:r>
            <a:r>
              <a:rPr lang="pt-BR" sz="1600" dirty="0"/>
              <a:t>Art. 443.  O contrato individual de trabalho poderá ser acordado tácita ou expressamente, verbalmente ou por escrito, por prazo determinado ou indeterminado, </a:t>
            </a:r>
            <a:r>
              <a:rPr lang="pt-BR" sz="1600" b="1" u="sng" dirty="0"/>
              <a:t>ou para prestação de trabalho intermitente</a:t>
            </a:r>
            <a:r>
              <a:rPr lang="pt-BR" sz="1600" b="1" dirty="0"/>
              <a:t>.</a:t>
            </a:r>
          </a:p>
          <a:p>
            <a:pPr lvl="0" algn="just"/>
            <a:endParaRPr lang="pt-BR" sz="1600" dirty="0"/>
          </a:p>
          <a:p>
            <a:pPr lvl="0" algn="just"/>
            <a:r>
              <a:rPr lang="pt-BR" sz="1600" dirty="0"/>
              <a:t>§ 3º  Considera-se como intermitente o Contrato de Trabalho no qual a prestação de serviços, com subordinação, não é contínua, ocorrendo com alternância de períodos de prestação de serviços e de inatividade, determinados em horas, dias ou meses, </a:t>
            </a:r>
            <a:r>
              <a:rPr lang="pt-BR" sz="1600" b="1" u="sng" dirty="0"/>
              <a:t>independentemente do tipo de atividade do empregado e do empregador</a:t>
            </a:r>
            <a:r>
              <a:rPr lang="pt-BR" sz="1600" dirty="0"/>
              <a:t>, exceto para os aeronautas, regidos por legislação própria.” </a:t>
            </a:r>
          </a:p>
          <a:p>
            <a:pPr lvl="0" algn="just"/>
            <a:endParaRPr lang="pt-BR" sz="1600" dirty="0"/>
          </a:p>
          <a:p>
            <a:pPr lvl="0" algn="just"/>
            <a:r>
              <a:rPr lang="pt-BR" sz="1600" dirty="0"/>
              <a:t>Art. 452-A.  O Contrato de Trabalho intermitente deve ser celebrado por escrito e deve conter especificamente o valor da hora de trabalho, que não pode ser inferior ao valor horário do salário mínimo ou àquele devido aos demais empregados do estabelecimento que exerçam a mesma função em contrato intermitente ou não. </a:t>
            </a:r>
          </a:p>
          <a:p>
            <a:pPr lvl="0" algn="just"/>
            <a:endParaRPr lang="pt-BR" dirty="0"/>
          </a:p>
          <a:p>
            <a:pPr lvl="0" algn="just"/>
            <a:endParaRPr lang="pt-BR" dirty="0"/>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7" y="2977593"/>
            <a:ext cx="1296146"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41186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Sucessão empresarial</a:t>
            </a:r>
          </a:p>
        </p:txBody>
      </p:sp>
      <p:sp>
        <p:nvSpPr>
          <p:cNvPr id="3" name="CaixaDeTexto 2"/>
          <p:cNvSpPr txBox="1"/>
          <p:nvPr/>
        </p:nvSpPr>
        <p:spPr bwMode="blackWhite">
          <a:xfrm>
            <a:off x="2082478" y="1268760"/>
            <a:ext cx="6630451" cy="4985980"/>
          </a:xfrm>
          <a:prstGeom prst="rect">
            <a:avLst/>
          </a:prstGeom>
          <a:noFill/>
        </p:spPr>
        <p:txBody>
          <a:bodyPr wrap="square" rtlCol="0">
            <a:spAutoFit/>
          </a:bodyPr>
          <a:lstStyle/>
          <a:p>
            <a:pPr lvl="0" algn="just"/>
            <a:r>
              <a:rPr lang="pt-BR" sz="2200" b="1" dirty="0">
                <a:solidFill>
                  <a:srgbClr val="C00000"/>
                </a:solidFill>
              </a:rPr>
              <a:t>Antes da Reforma:</a:t>
            </a:r>
            <a:r>
              <a:rPr lang="pt-BR" sz="2200" dirty="0">
                <a:solidFill>
                  <a:srgbClr val="C00000"/>
                </a:solidFill>
              </a:rPr>
              <a:t> </a:t>
            </a:r>
            <a:r>
              <a:rPr lang="pt-BR" dirty="0"/>
              <a:t>Art. 10 - Qualquer alteração na estrutura jurídica da empresa não afetará os direitos adquiridos por seus empregados.</a:t>
            </a:r>
          </a:p>
          <a:p>
            <a:pPr lvl="0" algn="just"/>
            <a:endParaRPr lang="pt-BR" dirty="0"/>
          </a:p>
          <a:p>
            <a:pPr lvl="0" algn="just"/>
            <a:r>
              <a:rPr lang="pt-BR" dirty="0"/>
              <a:t>Art. 448 - A mudança na propriedade ou na estrutura jurídica da empresa não afetará os contratos de trabalho dos respectivos      empregados.</a:t>
            </a:r>
          </a:p>
          <a:p>
            <a:pPr lvl="0" algn="just"/>
            <a:endParaRPr lang="pt-BR" sz="2200" b="1" dirty="0">
              <a:solidFill>
                <a:srgbClr val="C00000"/>
              </a:solidFill>
            </a:endParaRPr>
          </a:p>
          <a:p>
            <a:pPr lvl="0" algn="just"/>
            <a:r>
              <a:rPr lang="pt-BR" sz="2200" b="1" dirty="0">
                <a:solidFill>
                  <a:srgbClr val="C00000"/>
                </a:solidFill>
              </a:rPr>
              <a:t>Depois da Reforma: </a:t>
            </a:r>
            <a:r>
              <a:rPr lang="pt-BR" dirty="0"/>
              <a:t>“Art. 448-A.  Caracterizada a sucessão empresarial ou de empregadores prevista nos </a:t>
            </a:r>
            <a:r>
              <a:rPr lang="pt-BR" dirty="0" err="1"/>
              <a:t>arts</a:t>
            </a:r>
            <a:r>
              <a:rPr lang="pt-BR" dirty="0"/>
              <a:t>. 10 e 448 desta Consolidação, </a:t>
            </a:r>
            <a:r>
              <a:rPr lang="pt-BR" b="1" u="sng" dirty="0"/>
              <a:t>as obrigações trabalhistas</a:t>
            </a:r>
            <a:r>
              <a:rPr lang="pt-BR" dirty="0"/>
              <a:t>, inclusive as contraídas à época em que os empregados trabalhavam para a empresa sucedida, </a:t>
            </a:r>
            <a:r>
              <a:rPr lang="pt-BR" b="1" u="sng" dirty="0"/>
              <a:t>são de responsabilidade do sucessor</a:t>
            </a:r>
            <a:r>
              <a:rPr lang="pt-BR" dirty="0"/>
              <a:t>. </a:t>
            </a:r>
          </a:p>
          <a:p>
            <a:pPr lvl="0" algn="just"/>
            <a:endParaRPr lang="pt-BR" dirty="0"/>
          </a:p>
          <a:p>
            <a:pPr lvl="0" algn="just"/>
            <a:r>
              <a:rPr lang="pt-BR" dirty="0"/>
              <a:t>Parágrafo único.  A empresa sucedida </a:t>
            </a:r>
            <a:r>
              <a:rPr lang="pt-BR" b="1" u="sng" dirty="0"/>
              <a:t>responderá solidariamente </a:t>
            </a:r>
            <a:r>
              <a:rPr lang="pt-BR" dirty="0"/>
              <a:t>com a sucessora </a:t>
            </a:r>
            <a:r>
              <a:rPr lang="pt-BR" b="1" u="sng" dirty="0"/>
              <a:t>quando ficar comprovada fraude na transferência</a:t>
            </a:r>
            <a:r>
              <a:rPr lang="pt-BR" dirty="0"/>
              <a:t>.” </a:t>
            </a:r>
          </a:p>
          <a:p>
            <a:pPr lvl="0" algn="just"/>
            <a:r>
              <a:rPr lang="pt-BR" dirty="0"/>
              <a:t> </a:t>
            </a: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861750"/>
            <a:ext cx="1444787"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18158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Parcelas que não integram a remuneração</a:t>
            </a:r>
          </a:p>
        </p:txBody>
      </p:sp>
      <p:sp>
        <p:nvSpPr>
          <p:cNvPr id="3" name="CaixaDeTexto 2"/>
          <p:cNvSpPr txBox="1"/>
          <p:nvPr/>
        </p:nvSpPr>
        <p:spPr bwMode="blackWhite">
          <a:xfrm>
            <a:off x="2099790" y="836712"/>
            <a:ext cx="6630451" cy="6340197"/>
          </a:xfrm>
          <a:prstGeom prst="rect">
            <a:avLst/>
          </a:prstGeom>
          <a:noFill/>
        </p:spPr>
        <p:txBody>
          <a:bodyPr wrap="square" rtlCol="0">
            <a:spAutoFit/>
          </a:bodyPr>
          <a:lstStyle/>
          <a:p>
            <a:pPr lvl="0" algn="just"/>
            <a:r>
              <a:rPr lang="pt-BR" sz="2200" b="1" dirty="0">
                <a:solidFill>
                  <a:srgbClr val="C00000"/>
                </a:solidFill>
              </a:rPr>
              <a:t>Antes da Reforma:</a:t>
            </a:r>
            <a:r>
              <a:rPr lang="pt-BR" sz="2200" dirty="0">
                <a:solidFill>
                  <a:srgbClr val="C00000"/>
                </a:solidFill>
              </a:rPr>
              <a:t> </a:t>
            </a:r>
            <a:r>
              <a:rPr lang="pt-BR" sz="1600" dirty="0"/>
              <a:t>Art. 457 - Compreendem-se na remuneração do empregado, para todos os efeitos legais, além do salário devido e pago diretamente pelo empregador, como contraprestação do serviço, as gorjetas que receber. </a:t>
            </a:r>
          </a:p>
          <a:p>
            <a:pPr lvl="0" algn="just"/>
            <a:endParaRPr lang="pt-BR" sz="1600" dirty="0"/>
          </a:p>
          <a:p>
            <a:pPr lvl="0" algn="just"/>
            <a:r>
              <a:rPr lang="pt-BR" sz="1600" dirty="0"/>
              <a:t>§ 1º - </a:t>
            </a:r>
            <a:r>
              <a:rPr lang="pt-BR" sz="1600" b="1" u="sng" dirty="0"/>
              <a:t>Integram o salário </a:t>
            </a:r>
            <a:r>
              <a:rPr lang="pt-BR" sz="1600" dirty="0"/>
              <a:t>não só a importância fixa estipulada, como também as </a:t>
            </a:r>
            <a:r>
              <a:rPr lang="pt-BR" sz="1600" b="1" u="sng" dirty="0"/>
              <a:t>comissões, percentagens, gratificações ajustadas, diárias para viagens e abonos pagos pelo empregador</a:t>
            </a:r>
            <a:r>
              <a:rPr lang="pt-BR" sz="1600" dirty="0"/>
              <a:t>. </a:t>
            </a:r>
          </a:p>
          <a:p>
            <a:pPr lvl="0" algn="just"/>
            <a:endParaRPr lang="pt-BR" sz="1600" dirty="0"/>
          </a:p>
          <a:p>
            <a:r>
              <a:rPr lang="pt-BR" sz="1600" b="1" i="1" dirty="0"/>
              <a:t>Súmula nº 101 do TST</a:t>
            </a:r>
          </a:p>
          <a:p>
            <a:pPr algn="just"/>
            <a:r>
              <a:rPr lang="pt-BR" sz="1600" b="1" dirty="0"/>
              <a:t>DIÁRIAS DE VIAGEM. SALÁRIO </a:t>
            </a:r>
            <a:r>
              <a:rPr lang="pt-BR" sz="1600" b="1" u="sng" dirty="0"/>
              <a:t>Integram o salário</a:t>
            </a:r>
            <a:r>
              <a:rPr lang="pt-BR" sz="1600" dirty="0"/>
              <a:t>, pelo seu valor total e para efeitos indenizatórios, </a:t>
            </a:r>
            <a:r>
              <a:rPr lang="pt-BR" sz="1600" b="1" u="sng" dirty="0"/>
              <a:t>as diárias de viagem que excedam a 50% </a:t>
            </a:r>
            <a:r>
              <a:rPr lang="pt-BR" sz="1600" dirty="0"/>
              <a:t>(</a:t>
            </a:r>
            <a:r>
              <a:rPr lang="pt-BR" sz="1600" dirty="0" err="1"/>
              <a:t>cinqüenta</a:t>
            </a:r>
            <a:r>
              <a:rPr lang="pt-BR" sz="1600" dirty="0"/>
              <a:t> por cento) </a:t>
            </a:r>
            <a:r>
              <a:rPr lang="pt-BR" sz="1600" b="1" u="sng" dirty="0"/>
              <a:t>do salário do empregado, </a:t>
            </a:r>
            <a:r>
              <a:rPr lang="pt-BR" sz="1600" dirty="0"/>
              <a:t>enquanto perdurarem as viagens. </a:t>
            </a:r>
          </a:p>
          <a:p>
            <a:pPr lvl="0" algn="just"/>
            <a:endParaRPr lang="pt-BR" sz="2200" b="1" u="sng" dirty="0">
              <a:solidFill>
                <a:srgbClr val="C00000"/>
              </a:solidFill>
            </a:endParaRPr>
          </a:p>
          <a:p>
            <a:pPr lvl="0" algn="just"/>
            <a:r>
              <a:rPr lang="pt-BR" sz="2200" b="1" dirty="0">
                <a:solidFill>
                  <a:srgbClr val="C00000"/>
                </a:solidFill>
              </a:rPr>
              <a:t>Depois da Reforma: </a:t>
            </a:r>
            <a:r>
              <a:rPr lang="pt-BR" sz="1600" dirty="0"/>
              <a:t>§ 1º  Integram o salário a importância fixa estipulada, as gratificações legais e as comissões pagas pelo empregador. </a:t>
            </a:r>
          </a:p>
          <a:p>
            <a:pPr lvl="0" algn="just"/>
            <a:endParaRPr lang="pt-BR" sz="1600" dirty="0"/>
          </a:p>
          <a:p>
            <a:pPr lvl="0" algn="just"/>
            <a:r>
              <a:rPr lang="pt-BR" sz="1600" dirty="0"/>
              <a:t>§ 2º  As importâncias, </a:t>
            </a:r>
            <a:r>
              <a:rPr lang="pt-BR" sz="1600" b="1" u="sng" dirty="0"/>
              <a:t>ainda que habituais</a:t>
            </a:r>
            <a:r>
              <a:rPr lang="pt-BR" sz="1600" dirty="0"/>
              <a:t>, pagas a título de ajuda de custo, auxílio-alimentação, </a:t>
            </a:r>
            <a:r>
              <a:rPr lang="pt-BR" sz="1600" b="1" u="sng" dirty="0"/>
              <a:t>vedado seu pagamento em dinheiro</a:t>
            </a:r>
            <a:r>
              <a:rPr lang="pt-BR" sz="1600" dirty="0"/>
              <a:t>, diárias para viagem, prêmios e abonos </a:t>
            </a:r>
            <a:r>
              <a:rPr lang="pt-BR" sz="1600" b="1" u="sng" dirty="0"/>
              <a:t>não integram a remuneração do empregado</a:t>
            </a:r>
            <a:r>
              <a:rPr lang="pt-BR" sz="1600" dirty="0"/>
              <a:t>, não se incorporam ao Contrato de Trabalho e não constituem base de incidência de qualquer encargo trabalhista e previdenciário.</a:t>
            </a:r>
          </a:p>
          <a:p>
            <a:pPr lvl="0" algn="just"/>
            <a:endParaRPr lang="pt-BR" dirty="0"/>
          </a:p>
          <a:p>
            <a:pPr lvl="0" algn="just"/>
            <a:endParaRPr lang="pt-BR" dirty="0"/>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861750"/>
            <a:ext cx="1268524"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63482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Rescisão contratual por acordo</a:t>
            </a:r>
          </a:p>
        </p:txBody>
      </p:sp>
      <p:sp>
        <p:nvSpPr>
          <p:cNvPr id="3" name="CaixaDeTexto 2"/>
          <p:cNvSpPr txBox="1"/>
          <p:nvPr/>
        </p:nvSpPr>
        <p:spPr bwMode="blackWhite">
          <a:xfrm>
            <a:off x="1913582" y="1268760"/>
            <a:ext cx="6978897" cy="5170646"/>
          </a:xfrm>
          <a:prstGeom prst="rect">
            <a:avLst/>
          </a:prstGeom>
          <a:noFill/>
        </p:spPr>
        <p:txBody>
          <a:bodyPr wrap="square" rtlCol="0">
            <a:spAutoFit/>
          </a:bodyPr>
          <a:lstStyle/>
          <a:p>
            <a:pPr lvl="0" algn="just"/>
            <a:r>
              <a:rPr lang="pt-BR" sz="2200" b="1" dirty="0">
                <a:solidFill>
                  <a:srgbClr val="C00000"/>
                </a:solidFill>
              </a:rPr>
              <a:t>Antes da Reforma: </a:t>
            </a:r>
            <a:r>
              <a:rPr lang="pt-BR" dirty="0"/>
              <a:t>Não havia previsão legal.</a:t>
            </a:r>
          </a:p>
          <a:p>
            <a:pPr algn="just"/>
            <a:r>
              <a:rPr lang="pt-BR" sz="800" dirty="0"/>
              <a:t>             </a:t>
            </a:r>
            <a:r>
              <a:rPr lang="pt-BR" sz="1600" dirty="0"/>
              <a:t> </a:t>
            </a:r>
            <a:endParaRPr lang="pt-BR" sz="500" dirty="0"/>
          </a:p>
          <a:p>
            <a:pPr lvl="0" algn="just"/>
            <a:r>
              <a:rPr lang="pt-BR" sz="2200" b="1" dirty="0">
                <a:solidFill>
                  <a:srgbClr val="C00000"/>
                </a:solidFill>
              </a:rPr>
              <a:t>Depois da Reforma: </a:t>
            </a:r>
            <a:r>
              <a:rPr lang="pt-BR" dirty="0"/>
              <a:t>“Art. 484-A.  O Contrato de Trabalho poderá ser extinto por acordo entre empregado e empregador, caso em que serão devidas as seguintes verbas trabalhistas:  </a:t>
            </a:r>
          </a:p>
          <a:p>
            <a:pPr lvl="0" algn="just"/>
            <a:endParaRPr lang="pt-BR" dirty="0"/>
          </a:p>
          <a:p>
            <a:pPr lvl="0" algn="just"/>
            <a:r>
              <a:rPr lang="pt-BR" dirty="0"/>
              <a:t>a) metade do aviso prévio, se indenizado; e </a:t>
            </a:r>
          </a:p>
          <a:p>
            <a:pPr lvl="0" algn="just"/>
            <a:endParaRPr lang="pt-BR" dirty="0"/>
          </a:p>
          <a:p>
            <a:pPr lvl="0" algn="just"/>
            <a:r>
              <a:rPr lang="pt-BR" dirty="0"/>
              <a:t>b) 20% sobre o saldo do Fundo de Garantia do tempo de serviço;</a:t>
            </a:r>
          </a:p>
          <a:p>
            <a:pPr lvl="0" algn="just"/>
            <a:endParaRPr lang="pt-BR" dirty="0"/>
          </a:p>
          <a:p>
            <a:pPr lvl="0" algn="just"/>
            <a:r>
              <a:rPr lang="pt-BR" dirty="0"/>
              <a:t>II - na integralidade, as demais verbas trabalhistas. </a:t>
            </a:r>
          </a:p>
          <a:p>
            <a:pPr lvl="0" algn="just"/>
            <a:endParaRPr lang="pt-BR" dirty="0"/>
          </a:p>
          <a:p>
            <a:pPr lvl="0" algn="just"/>
            <a:r>
              <a:rPr lang="pt-BR" dirty="0"/>
              <a:t>§ 1º  </a:t>
            </a:r>
            <a:r>
              <a:rPr lang="pt-BR" b="1" u="sng" dirty="0"/>
              <a:t>A movimentação </a:t>
            </a:r>
            <a:r>
              <a:rPr lang="pt-BR" dirty="0"/>
              <a:t>da conta vinculada do trabalhador no Fundo de Garantia do Tempo de Serviço, </a:t>
            </a:r>
            <a:r>
              <a:rPr lang="pt-BR" b="1" u="sng" dirty="0"/>
              <a:t>limitada até 80% </a:t>
            </a:r>
            <a:r>
              <a:rPr lang="pt-BR" dirty="0"/>
              <a:t>(oitenta por cento) do valor dos depósitos.  </a:t>
            </a:r>
          </a:p>
          <a:p>
            <a:pPr lvl="0" algn="just"/>
            <a:endParaRPr lang="pt-BR" dirty="0"/>
          </a:p>
          <a:p>
            <a:pPr lvl="0" algn="just"/>
            <a:r>
              <a:rPr lang="pt-BR" dirty="0"/>
              <a:t>§ 2º  A extinção do contrato por acordo prevista no caput deste artigo </a:t>
            </a:r>
            <a:r>
              <a:rPr lang="pt-BR" b="1" u="sng" dirty="0"/>
              <a:t>não autoriza o ingresso no Programa de Seguro-Desemprego</a:t>
            </a:r>
            <a:r>
              <a:rPr lang="pt-BR" dirty="0"/>
              <a:t>.”</a:t>
            </a: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3043472"/>
            <a:ext cx="1440162"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55250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Quitação anual e Preposto </a:t>
            </a:r>
          </a:p>
        </p:txBody>
      </p:sp>
      <p:sp>
        <p:nvSpPr>
          <p:cNvPr id="3" name="CaixaDeTexto 2"/>
          <p:cNvSpPr txBox="1"/>
          <p:nvPr/>
        </p:nvSpPr>
        <p:spPr bwMode="blackWhite">
          <a:xfrm>
            <a:off x="1949114" y="836712"/>
            <a:ext cx="6978897" cy="3077766"/>
          </a:xfrm>
          <a:prstGeom prst="rect">
            <a:avLst/>
          </a:prstGeom>
          <a:noFill/>
        </p:spPr>
        <p:txBody>
          <a:bodyPr wrap="square" rtlCol="0">
            <a:spAutoFit/>
          </a:bodyPr>
          <a:lstStyle/>
          <a:p>
            <a:pPr lvl="0" algn="just"/>
            <a:r>
              <a:rPr lang="pt-BR" sz="2200" b="1" dirty="0">
                <a:solidFill>
                  <a:srgbClr val="C00000"/>
                </a:solidFill>
              </a:rPr>
              <a:t>Antes da Reforma: </a:t>
            </a:r>
            <a:r>
              <a:rPr lang="pt-BR" dirty="0">
                <a:solidFill>
                  <a:prstClr val="black"/>
                </a:solidFill>
              </a:rPr>
              <a:t>Não havia previsão legal.</a:t>
            </a:r>
          </a:p>
          <a:p>
            <a:pPr lvl="0" algn="just"/>
            <a:r>
              <a:rPr lang="pt-BR" sz="800" dirty="0">
                <a:solidFill>
                  <a:prstClr val="black"/>
                </a:solidFill>
              </a:rPr>
              <a:t>             </a:t>
            </a:r>
            <a:r>
              <a:rPr lang="pt-BR" sz="1600" dirty="0">
                <a:solidFill>
                  <a:prstClr val="black"/>
                </a:solidFill>
              </a:rPr>
              <a:t> </a:t>
            </a:r>
            <a:endParaRPr lang="pt-BR" sz="500" dirty="0">
              <a:solidFill>
                <a:prstClr val="black"/>
              </a:solidFill>
            </a:endParaRPr>
          </a:p>
          <a:p>
            <a:pPr lvl="0" algn="just"/>
            <a:r>
              <a:rPr lang="pt-BR" sz="2200" b="1" dirty="0">
                <a:solidFill>
                  <a:srgbClr val="C00000"/>
                </a:solidFill>
              </a:rPr>
              <a:t>Depois da Reforma: </a:t>
            </a:r>
            <a:r>
              <a:rPr lang="pt-BR" sz="1600" dirty="0">
                <a:solidFill>
                  <a:prstClr val="black"/>
                </a:solidFill>
              </a:rPr>
              <a:t>“Art. 507-B.  É facultado a empregados e empregadores, na vigência ou não do contrato de emprego, </a:t>
            </a:r>
            <a:r>
              <a:rPr lang="pt-BR" sz="1600" b="1" u="sng" dirty="0">
                <a:solidFill>
                  <a:prstClr val="black"/>
                </a:solidFill>
              </a:rPr>
              <a:t>firmar o termo de quitação anual de obrigações trabalhistas, perante o sindicato </a:t>
            </a:r>
            <a:r>
              <a:rPr lang="pt-BR" sz="1600" dirty="0">
                <a:solidFill>
                  <a:prstClr val="black"/>
                </a:solidFill>
              </a:rPr>
              <a:t>dos empregados da categoria.  </a:t>
            </a:r>
          </a:p>
          <a:p>
            <a:pPr lvl="0" algn="just"/>
            <a:endParaRPr lang="pt-BR" sz="1600" dirty="0">
              <a:solidFill>
                <a:prstClr val="black"/>
              </a:solidFill>
            </a:endParaRPr>
          </a:p>
          <a:p>
            <a:pPr lvl="0" algn="just"/>
            <a:r>
              <a:rPr lang="pt-BR" sz="1600" dirty="0">
                <a:solidFill>
                  <a:prstClr val="black"/>
                </a:solidFill>
              </a:rPr>
              <a:t>Parágrafo único.  O termo discriminará as obrigações de dar e fazer cumpridas mensalmente e dele constará a </a:t>
            </a:r>
            <a:r>
              <a:rPr lang="pt-BR" sz="1600" b="1" u="sng" dirty="0">
                <a:solidFill>
                  <a:prstClr val="black"/>
                </a:solidFill>
              </a:rPr>
              <a:t>quitação anual dada pelo empregado, com eficácia liberatória das parcelas nele especificadas.</a:t>
            </a:r>
            <a:r>
              <a:rPr lang="pt-BR" sz="1600" dirty="0">
                <a:solidFill>
                  <a:prstClr val="black"/>
                </a:solidFill>
              </a:rPr>
              <a:t>”</a:t>
            </a:r>
          </a:p>
          <a:p>
            <a:pPr lvl="0" algn="just"/>
            <a:endParaRPr lang="pt-BR" sz="2200" b="1" dirty="0">
              <a:solidFill>
                <a:srgbClr val="C00000"/>
              </a:solidFill>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722" y="1150313"/>
            <a:ext cx="1167756" cy="1440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722" y="4384648"/>
            <a:ext cx="1167756" cy="1440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5" name="Retângulo 4"/>
          <p:cNvSpPr/>
          <p:nvPr/>
        </p:nvSpPr>
        <p:spPr>
          <a:xfrm>
            <a:off x="1949114" y="3717032"/>
            <a:ext cx="6813886" cy="2985433"/>
          </a:xfrm>
          <a:prstGeom prst="rect">
            <a:avLst/>
          </a:prstGeom>
        </p:spPr>
        <p:txBody>
          <a:bodyPr wrap="square">
            <a:spAutoFit/>
          </a:bodyPr>
          <a:lstStyle/>
          <a:p>
            <a:pPr lvl="0" algn="just"/>
            <a:r>
              <a:rPr lang="pt-BR" sz="2200" b="1" dirty="0">
                <a:solidFill>
                  <a:srgbClr val="C00000"/>
                </a:solidFill>
              </a:rPr>
              <a:t>Antes da Reforma: </a:t>
            </a:r>
            <a:r>
              <a:rPr lang="pt-BR" sz="1600" dirty="0">
                <a:solidFill>
                  <a:prstClr val="black"/>
                </a:solidFill>
              </a:rPr>
              <a:t>843  § 1º É facultado ao empregador fazer-se substituir pelo gerente, ou qualquer outro preposto que tenha conhecimento do fato, e cujas declarações obrigarão o proponente. </a:t>
            </a:r>
          </a:p>
          <a:p>
            <a:pPr lvl="0" algn="just"/>
            <a:endParaRPr lang="pt-BR" sz="1600" b="1" i="1" dirty="0">
              <a:solidFill>
                <a:prstClr val="black"/>
              </a:solidFill>
            </a:endParaRPr>
          </a:p>
          <a:p>
            <a:pPr lvl="0" algn="just"/>
            <a:r>
              <a:rPr lang="pt-BR" sz="1600" b="1" i="1" dirty="0">
                <a:solidFill>
                  <a:prstClr val="black"/>
                </a:solidFill>
              </a:rPr>
              <a:t>Súmula nº 377 do TST </a:t>
            </a:r>
            <a:r>
              <a:rPr lang="pt-BR" sz="1600" b="1" dirty="0">
                <a:solidFill>
                  <a:prstClr val="black"/>
                </a:solidFill>
              </a:rPr>
              <a:t>PREPOSTO. EXIGÊNCIA DA CONDIÇÃO DE EMPREGADO </a:t>
            </a:r>
            <a:r>
              <a:rPr lang="pt-BR" sz="1600" dirty="0">
                <a:solidFill>
                  <a:prstClr val="black"/>
                </a:solidFill>
              </a:rPr>
              <a:t>Exceto quanto à reclamação de empregado doméstico, ou contra micro ou pequeno empresário, </a:t>
            </a:r>
            <a:r>
              <a:rPr lang="pt-BR" sz="1600" b="1" u="sng" dirty="0">
                <a:solidFill>
                  <a:prstClr val="black"/>
                </a:solidFill>
              </a:rPr>
              <a:t>o preposto deve ser necessariamente empregado do reclamado</a:t>
            </a:r>
            <a:r>
              <a:rPr lang="pt-BR" sz="1600" dirty="0">
                <a:solidFill>
                  <a:prstClr val="black"/>
                </a:solidFill>
              </a:rPr>
              <a:t>.</a:t>
            </a:r>
          </a:p>
          <a:p>
            <a:pPr lvl="0" algn="just"/>
            <a:r>
              <a:rPr lang="pt-BR" sz="800" dirty="0">
                <a:solidFill>
                  <a:prstClr val="black"/>
                </a:solidFill>
              </a:rPr>
              <a:t>             </a:t>
            </a:r>
            <a:r>
              <a:rPr lang="pt-BR" sz="1600" dirty="0">
                <a:solidFill>
                  <a:prstClr val="black"/>
                </a:solidFill>
              </a:rPr>
              <a:t> </a:t>
            </a:r>
            <a:endParaRPr lang="pt-BR" sz="500" dirty="0">
              <a:solidFill>
                <a:prstClr val="black"/>
              </a:solidFill>
            </a:endParaRPr>
          </a:p>
          <a:p>
            <a:pPr lvl="0" algn="just"/>
            <a:r>
              <a:rPr lang="pt-BR" sz="2200" b="1" dirty="0">
                <a:solidFill>
                  <a:srgbClr val="C00000"/>
                </a:solidFill>
              </a:rPr>
              <a:t>Depois da Reforma: </a:t>
            </a:r>
            <a:r>
              <a:rPr lang="pt-BR" sz="1600" dirty="0">
                <a:solidFill>
                  <a:prstClr val="black"/>
                </a:solidFill>
              </a:rPr>
              <a:t>843 § 3º  </a:t>
            </a:r>
            <a:r>
              <a:rPr lang="pt-BR" sz="1600" b="1" u="sng" dirty="0">
                <a:solidFill>
                  <a:prstClr val="black"/>
                </a:solidFill>
              </a:rPr>
              <a:t>O preposto </a:t>
            </a:r>
            <a:r>
              <a:rPr lang="pt-BR" sz="1600" dirty="0">
                <a:solidFill>
                  <a:prstClr val="black"/>
                </a:solidFill>
              </a:rPr>
              <a:t>a que se refere o § 1º deste artigo </a:t>
            </a:r>
            <a:r>
              <a:rPr lang="pt-BR" sz="1600" b="1" u="sng" dirty="0">
                <a:solidFill>
                  <a:prstClr val="black"/>
                </a:solidFill>
              </a:rPr>
              <a:t>não precisa ser empregado da parte reclamada</a:t>
            </a:r>
            <a:r>
              <a:rPr lang="pt-BR" sz="1600" dirty="0">
                <a:solidFill>
                  <a:prstClr val="black"/>
                </a:solidFill>
              </a:rPr>
              <a:t>.</a:t>
            </a:r>
          </a:p>
        </p:txBody>
      </p:sp>
    </p:spTree>
    <p:extLst>
      <p:ext uri="{BB962C8B-B14F-4D97-AF65-F5344CB8AC3E}">
        <p14:creationId xmlns:p14="http://schemas.microsoft.com/office/powerpoint/2010/main" val="160341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57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Contribuição Sindical</a:t>
            </a:r>
          </a:p>
        </p:txBody>
      </p:sp>
      <p:sp>
        <p:nvSpPr>
          <p:cNvPr id="3" name="CaixaDeTexto 2"/>
          <p:cNvSpPr txBox="1"/>
          <p:nvPr/>
        </p:nvSpPr>
        <p:spPr bwMode="blackWhite">
          <a:xfrm>
            <a:off x="1979712" y="908720"/>
            <a:ext cx="6978897" cy="5801588"/>
          </a:xfrm>
          <a:prstGeom prst="rect">
            <a:avLst/>
          </a:prstGeom>
          <a:noFill/>
        </p:spPr>
        <p:txBody>
          <a:bodyPr wrap="square" rtlCol="0">
            <a:spAutoFit/>
          </a:bodyPr>
          <a:lstStyle/>
          <a:p>
            <a:pPr lvl="0" algn="just"/>
            <a:r>
              <a:rPr lang="pt-BR" sz="2200" b="1" dirty="0">
                <a:solidFill>
                  <a:srgbClr val="C00000"/>
                </a:solidFill>
              </a:rPr>
              <a:t>Antes da Reforma: </a:t>
            </a:r>
            <a:r>
              <a:rPr lang="pt-BR" sz="1700" dirty="0"/>
              <a:t>CF 8º Art. IV - a </a:t>
            </a:r>
            <a:r>
              <a:rPr lang="pt-BR" sz="1700" dirty="0" err="1"/>
              <a:t>assembléia</a:t>
            </a:r>
            <a:r>
              <a:rPr lang="pt-BR" sz="1700" dirty="0"/>
              <a:t> geral fixará a contribuição que, em se tratando de categoria profissional, será descontada em folha, para custeio do sistema confederativo da representação sindical respectiva, independentemente da contribuição prevista em lei.</a:t>
            </a:r>
          </a:p>
          <a:p>
            <a:pPr lvl="0" algn="just"/>
            <a:endParaRPr lang="pt-BR" sz="1700" dirty="0"/>
          </a:p>
          <a:p>
            <a:pPr lvl="0" algn="just"/>
            <a:r>
              <a:rPr lang="pt-BR" sz="1700" dirty="0"/>
              <a:t>Art. 579 - A contribuição sindical é devida por todos aqueles que participarem de uma determinada categoria econômica ou profissional, ou de uma profissão liberal, em favor do sindicato representativo da mesma categoria ou profissão ou, inexistindo este, na conformidade do disposto no art. 591.            </a:t>
            </a:r>
          </a:p>
          <a:p>
            <a:pPr lvl="0" algn="just"/>
            <a:endParaRPr lang="pt-BR" sz="1600" dirty="0"/>
          </a:p>
          <a:p>
            <a:pPr lvl="0" algn="just"/>
            <a:endParaRPr lang="pt-BR" sz="500" dirty="0"/>
          </a:p>
          <a:p>
            <a:pPr algn="just"/>
            <a:r>
              <a:rPr lang="pt-BR" sz="2200" b="1" dirty="0">
                <a:solidFill>
                  <a:srgbClr val="C00000"/>
                </a:solidFill>
              </a:rPr>
              <a:t>Depois da Reforma: </a:t>
            </a:r>
            <a:r>
              <a:rPr lang="pt-BR" sz="1700" dirty="0"/>
              <a:t>“Art. 545.  Os empregadores ficam obrigados a descontar da folha de pagamento dos seus empregados, </a:t>
            </a:r>
            <a:r>
              <a:rPr lang="pt-BR" sz="1700" b="1" u="sng" dirty="0"/>
              <a:t>desde que por eles devidamente autorizados</a:t>
            </a:r>
            <a:r>
              <a:rPr lang="pt-BR" sz="1700" dirty="0"/>
              <a:t>, as contribuições devidas ao sindicato, quando por este notificados.</a:t>
            </a:r>
          </a:p>
          <a:p>
            <a:pPr algn="just"/>
            <a:endParaRPr lang="pt-BR" sz="1700" dirty="0"/>
          </a:p>
          <a:p>
            <a:pPr algn="just"/>
            <a:r>
              <a:rPr lang="pt-BR" sz="1700" dirty="0"/>
              <a:t>“Art. 579.  O desconto da contribuição sindical </a:t>
            </a:r>
            <a:r>
              <a:rPr lang="pt-BR" sz="1700" b="1" u="sng" dirty="0"/>
              <a:t>está condicionado à autorização prévia e expressa</a:t>
            </a:r>
            <a:r>
              <a:rPr lang="pt-BR" sz="1700" dirty="0"/>
              <a:t> dos que participarem de uma determinada categoria econômica ou profissional, ou de uma profissão liberal, em favor do sindicato representativo da mesma categoria ou profissão ou, inexistindo este, na conformidade do disposto no art. 591 desta Consolidação.”</a:t>
            </a: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296" y="2636912"/>
            <a:ext cx="1512168" cy="18988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813218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Negociação coletiva</a:t>
            </a:r>
          </a:p>
        </p:txBody>
      </p:sp>
      <p:sp>
        <p:nvSpPr>
          <p:cNvPr id="3" name="CaixaDeTexto 2"/>
          <p:cNvSpPr txBox="1"/>
          <p:nvPr/>
        </p:nvSpPr>
        <p:spPr bwMode="blackWhite">
          <a:xfrm>
            <a:off x="2014336" y="663211"/>
            <a:ext cx="6978897" cy="6724918"/>
          </a:xfrm>
          <a:prstGeom prst="rect">
            <a:avLst/>
          </a:prstGeom>
          <a:noFill/>
        </p:spPr>
        <p:txBody>
          <a:bodyPr wrap="square" rtlCol="0">
            <a:spAutoFit/>
          </a:bodyPr>
          <a:lstStyle/>
          <a:p>
            <a:pPr lvl="0" algn="just"/>
            <a:r>
              <a:rPr lang="pt-BR" sz="2200" b="1" dirty="0">
                <a:solidFill>
                  <a:srgbClr val="C00000"/>
                </a:solidFill>
              </a:rPr>
              <a:t>Antes da Reforma: </a:t>
            </a:r>
            <a:r>
              <a:rPr lang="pt-BR" sz="1500" dirty="0"/>
              <a:t>CF 7º XXVI - reconhecimento das convenções e acordos coletivos de trabalho.   </a:t>
            </a:r>
          </a:p>
          <a:p>
            <a:pPr lvl="0" algn="just"/>
            <a:endParaRPr lang="pt-BR" sz="1000" dirty="0"/>
          </a:p>
          <a:p>
            <a:pPr lvl="0" algn="just"/>
            <a:r>
              <a:rPr lang="pt-BR" sz="1500" dirty="0"/>
              <a:t>Anulações de cláusulas frequentes e insegurança jurídica. </a:t>
            </a:r>
            <a:r>
              <a:rPr lang="pt-BR" sz="1700" dirty="0"/>
              <a:t>    </a:t>
            </a:r>
          </a:p>
          <a:p>
            <a:pPr lvl="0" algn="just"/>
            <a:endParaRPr lang="pt-BR" sz="500" dirty="0"/>
          </a:p>
          <a:p>
            <a:pPr algn="just"/>
            <a:r>
              <a:rPr lang="pt-BR" sz="2200" b="1" dirty="0">
                <a:solidFill>
                  <a:srgbClr val="C00000"/>
                </a:solidFill>
              </a:rPr>
              <a:t>Depois da Reforma: </a:t>
            </a:r>
            <a:r>
              <a:rPr lang="pt-BR" sz="1500" dirty="0"/>
              <a:t>8º § 3º  No exame de convenção coletiva ou acordo coletivo de trabalho</a:t>
            </a:r>
            <a:r>
              <a:rPr lang="pt-BR" sz="1500" b="1" u="sng" dirty="0"/>
              <a:t>, a Justiça do Trabalho</a:t>
            </a:r>
            <a:r>
              <a:rPr lang="pt-BR" sz="1500" dirty="0"/>
              <a:t> analisará exclusivamente a conformidade dos elementos essenciais do negócio jurídico (agente capaz, objeto lícito, forma prescrita ou não proibida em lei), e </a:t>
            </a:r>
            <a:r>
              <a:rPr lang="pt-BR" sz="1500" b="1" u="sng" dirty="0"/>
              <a:t>balizará sua atuação pelo princípio da intervenção mínima na autonomia da vontade coletiva</a:t>
            </a:r>
            <a:r>
              <a:rPr lang="pt-BR" sz="1500" dirty="0"/>
              <a:t>.</a:t>
            </a:r>
          </a:p>
          <a:p>
            <a:pPr algn="just"/>
            <a:endParaRPr lang="pt-BR" sz="500" dirty="0"/>
          </a:p>
          <a:p>
            <a:pPr algn="just"/>
            <a:r>
              <a:rPr lang="pt-BR" sz="1500" dirty="0"/>
              <a:t>“Art. 620.  As condições estabelecidas em </a:t>
            </a:r>
            <a:r>
              <a:rPr lang="pt-BR" sz="1500" b="1" u="sng" dirty="0"/>
              <a:t>acordo</a:t>
            </a:r>
            <a:r>
              <a:rPr lang="pt-BR" sz="1500" dirty="0"/>
              <a:t> coletivo de trabalho </a:t>
            </a:r>
            <a:r>
              <a:rPr lang="pt-BR" sz="1500" b="1" u="sng" dirty="0"/>
              <a:t>sempre prevalecerão sobre </a:t>
            </a:r>
            <a:r>
              <a:rPr lang="pt-BR" sz="1500" dirty="0"/>
              <a:t>as estipuladas em </a:t>
            </a:r>
            <a:r>
              <a:rPr lang="pt-BR" sz="1500" b="1" u="sng" dirty="0"/>
              <a:t>convenção</a:t>
            </a:r>
            <a:r>
              <a:rPr lang="pt-BR" sz="1500" dirty="0"/>
              <a:t> coletiva de trabalho.” (NR) </a:t>
            </a:r>
          </a:p>
          <a:p>
            <a:pPr algn="just"/>
            <a:endParaRPr lang="pt-BR" sz="800" dirty="0"/>
          </a:p>
          <a:p>
            <a:pPr algn="just"/>
            <a:r>
              <a:rPr lang="pt-BR" sz="1500" dirty="0"/>
              <a:t>611-A § 2º  A inexistência de expressa </a:t>
            </a:r>
            <a:r>
              <a:rPr lang="pt-BR" sz="1500" b="1" u="sng" dirty="0"/>
              <a:t>indicação de contrapartidas recíprocas </a:t>
            </a:r>
            <a:r>
              <a:rPr lang="pt-BR" sz="1500" dirty="0"/>
              <a:t>em convenção coletiva ou acordo coletivo de trabalho </a:t>
            </a:r>
            <a:r>
              <a:rPr lang="pt-BR" sz="1500" b="1" u="sng" dirty="0"/>
              <a:t>não ensejará sua nulidade</a:t>
            </a:r>
            <a:r>
              <a:rPr lang="pt-BR" sz="1500" dirty="0"/>
              <a:t> por não caracterizar um vício do negócio jurídico. </a:t>
            </a:r>
          </a:p>
          <a:p>
            <a:pPr algn="just"/>
            <a:endParaRPr lang="pt-BR" sz="800" dirty="0"/>
          </a:p>
          <a:p>
            <a:pPr algn="just"/>
            <a:r>
              <a:rPr lang="pt-BR" sz="1500" dirty="0"/>
              <a:t>§ 4º  Na hipótese de </a:t>
            </a:r>
            <a:r>
              <a:rPr lang="pt-BR" sz="1500" b="1" u="sng" dirty="0"/>
              <a:t>procedência de ação anulatória de cláusula </a:t>
            </a:r>
            <a:r>
              <a:rPr lang="pt-BR" sz="1500" dirty="0"/>
              <a:t>de convenção coletiva ou de acordo coletivo de trabalho, </a:t>
            </a:r>
            <a:r>
              <a:rPr lang="pt-BR" sz="1500" b="1" u="sng" dirty="0"/>
              <a:t>quando houver a cláusula compensatória, esta deverá ser igualmente anulada</a:t>
            </a:r>
            <a:r>
              <a:rPr lang="pt-BR" sz="1500" dirty="0"/>
              <a:t>, sem repetição do indébito. </a:t>
            </a:r>
          </a:p>
          <a:p>
            <a:pPr algn="just"/>
            <a:endParaRPr lang="pt-BR" sz="800" dirty="0"/>
          </a:p>
          <a:p>
            <a:pPr algn="just"/>
            <a:r>
              <a:rPr lang="pt-BR" sz="1500" dirty="0"/>
              <a:t>§ 5º  </a:t>
            </a:r>
            <a:r>
              <a:rPr lang="pt-BR" sz="1500" b="1" u="sng" dirty="0"/>
              <a:t>Os sindicatos</a:t>
            </a:r>
            <a:r>
              <a:rPr lang="pt-BR" sz="1500" b="1" dirty="0"/>
              <a:t> </a:t>
            </a:r>
            <a:r>
              <a:rPr lang="pt-BR" sz="1500" dirty="0"/>
              <a:t>subscritores de convenção coletiva ou de acordo coletivo de trabalho </a:t>
            </a:r>
            <a:r>
              <a:rPr lang="pt-BR" sz="1500" b="1" u="sng" dirty="0"/>
              <a:t>deverão participar</a:t>
            </a:r>
            <a:r>
              <a:rPr lang="pt-BR" sz="1500" dirty="0"/>
              <a:t>, como litisconsortes necessários, em </a:t>
            </a:r>
            <a:r>
              <a:rPr lang="pt-BR" sz="1500" b="1" u="sng" dirty="0"/>
              <a:t>ação individual ou coletiva, que tenha como objeto a anulação de cláusulas desses instrumentos</a:t>
            </a:r>
          </a:p>
          <a:p>
            <a:pPr algn="just"/>
            <a:endParaRPr lang="pt-BR" sz="1000" dirty="0"/>
          </a:p>
          <a:p>
            <a:pPr algn="just"/>
            <a:r>
              <a:rPr lang="pt-BR" sz="1500" dirty="0"/>
              <a:t>614-B Parágrafo único. Regras sobre </a:t>
            </a:r>
            <a:r>
              <a:rPr lang="pt-BR" sz="1500" b="1" u="sng" dirty="0"/>
              <a:t>duração do trabalho e intervalos não são consideradas como normas de saúd</a:t>
            </a:r>
            <a:r>
              <a:rPr lang="pt-BR" sz="1500" dirty="0"/>
              <a:t>e, higiene e segurança do trabalho para os fins do disposto neste artigo.”</a:t>
            </a:r>
          </a:p>
          <a:p>
            <a:pPr algn="just"/>
            <a:endParaRPr lang="pt-BR" sz="16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140968"/>
            <a:ext cx="1440160" cy="165752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33692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Negociação coletiva</a:t>
            </a:r>
          </a:p>
        </p:txBody>
      </p:sp>
      <p:sp>
        <p:nvSpPr>
          <p:cNvPr id="3" name="CaixaDeTexto 2"/>
          <p:cNvSpPr txBox="1"/>
          <p:nvPr/>
        </p:nvSpPr>
        <p:spPr bwMode="blackWhite">
          <a:xfrm>
            <a:off x="1979711" y="1196752"/>
            <a:ext cx="6978897" cy="5324535"/>
          </a:xfrm>
          <a:prstGeom prst="rect">
            <a:avLst/>
          </a:prstGeom>
          <a:noFill/>
        </p:spPr>
        <p:txBody>
          <a:bodyPr wrap="square" rtlCol="0">
            <a:spAutoFit/>
          </a:bodyPr>
          <a:lstStyle/>
          <a:p>
            <a:pPr lvl="0" algn="just"/>
            <a:r>
              <a:rPr lang="pt-BR" sz="2200" b="1" dirty="0">
                <a:solidFill>
                  <a:srgbClr val="C00000"/>
                </a:solidFill>
              </a:rPr>
              <a:t>Antes da Reforma: </a:t>
            </a:r>
            <a:r>
              <a:rPr lang="pt-BR" sz="1700" dirty="0"/>
              <a:t>CF 7º XXVI - reconhecimento das convenções e acordos coletivos de trabalho;   </a:t>
            </a:r>
          </a:p>
          <a:p>
            <a:pPr lvl="0" algn="just"/>
            <a:endParaRPr lang="pt-BR" sz="1700" dirty="0"/>
          </a:p>
          <a:p>
            <a:pPr lvl="0" algn="just"/>
            <a:endParaRPr lang="pt-BR" sz="500" dirty="0"/>
          </a:p>
          <a:p>
            <a:pPr algn="just"/>
            <a:r>
              <a:rPr lang="pt-BR" sz="2200" b="1" dirty="0">
                <a:solidFill>
                  <a:srgbClr val="C00000"/>
                </a:solidFill>
              </a:rPr>
              <a:t>Depois da Reforma: </a:t>
            </a:r>
            <a:r>
              <a:rPr lang="pt-BR" sz="1600" dirty="0"/>
              <a:t>Art. 611-A.  A convenção coletiva e o acordo coletivo de trabalho têm prevalência sobre a lei quando, </a:t>
            </a:r>
            <a:r>
              <a:rPr lang="pt-BR" sz="1600" b="1" u="sng" dirty="0"/>
              <a:t>entre outros</a:t>
            </a:r>
            <a:r>
              <a:rPr lang="pt-BR" sz="1600" dirty="0"/>
              <a:t>, dispuserem sobre: </a:t>
            </a:r>
          </a:p>
          <a:p>
            <a:pPr algn="just"/>
            <a:endParaRPr lang="pt-BR" sz="1600" dirty="0"/>
          </a:p>
          <a:p>
            <a:pPr algn="just"/>
            <a:r>
              <a:rPr lang="pt-BR" sz="1600" dirty="0"/>
              <a:t>I - jornada de trabalho, observados os limites constitucionais; II - banco de horas anual;  III </a:t>
            </a:r>
            <a:r>
              <a:rPr lang="pt-BR" sz="1600" b="1" u="sng" dirty="0"/>
              <a:t>- intervalo intrajornada, respeitado o limite mínimo de trinta minutos para jornadas superiores a seis horas</a:t>
            </a:r>
            <a:r>
              <a:rPr lang="pt-BR" sz="1600" dirty="0"/>
              <a:t>;  IV - adesão ao Programa Seguro-Emprego (PSE) V - plano de cargos, salários e funções compatíveis com a condição pessoal do empregado e funções de confiança; VI - regulamento empresarial; VII - representante dos trabalhadores no local de trabalho; VIII - teletrabalho, regime de sobreaviso, e trabalho intermitente;  IX - remuneração por produtividade, incluídas as gorjetas percebidas pelo empregado, e remuneração por desempenho individual;  X - modalidade de registro de jornada de trabalho;  XI - troca do dia de feriado; XII - enquadramento do grau de Insalubridade; XIII - </a:t>
            </a:r>
            <a:r>
              <a:rPr lang="pt-BR" sz="1600" b="1" u="sng" dirty="0"/>
              <a:t>prorrogação de jornada em ambientes insalubres, sem licença prévia das autoridades competentes do Ministério do Trabalho</a:t>
            </a:r>
            <a:r>
              <a:rPr lang="pt-BR" sz="1600" dirty="0"/>
              <a:t>;  XIV - prêmios de incentivo em bens ou serviços, eventualmente concedidos em programas de incentivo;  XV - participação nos lucros ou resultados da empresa</a:t>
            </a:r>
            <a:r>
              <a:rPr lang="pt-BR" sz="1700" dirty="0"/>
              <a:t>. </a:t>
            </a: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155739"/>
            <a:ext cx="1440160" cy="165752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6916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Negociação coletiva</a:t>
            </a:r>
          </a:p>
        </p:txBody>
      </p:sp>
      <p:sp>
        <p:nvSpPr>
          <p:cNvPr id="3" name="CaixaDeTexto 2"/>
          <p:cNvSpPr txBox="1"/>
          <p:nvPr/>
        </p:nvSpPr>
        <p:spPr bwMode="blackWhite">
          <a:xfrm>
            <a:off x="1979712" y="764704"/>
            <a:ext cx="6978897" cy="6201698"/>
          </a:xfrm>
          <a:prstGeom prst="rect">
            <a:avLst/>
          </a:prstGeom>
          <a:noFill/>
        </p:spPr>
        <p:txBody>
          <a:bodyPr wrap="square" rtlCol="0">
            <a:spAutoFit/>
          </a:bodyPr>
          <a:lstStyle/>
          <a:p>
            <a:pPr lvl="0" algn="just"/>
            <a:r>
              <a:rPr lang="pt-BR" sz="2200" b="1" dirty="0">
                <a:solidFill>
                  <a:srgbClr val="C00000"/>
                </a:solidFill>
              </a:rPr>
              <a:t>Antes da Reforma: </a:t>
            </a:r>
            <a:r>
              <a:rPr lang="pt-BR" sz="1700" dirty="0"/>
              <a:t>CF 7º XXVI - reconhecimento das convenções e acordos coletivos de trabalho;   </a:t>
            </a:r>
          </a:p>
          <a:p>
            <a:pPr lvl="0" algn="just"/>
            <a:endParaRPr lang="pt-BR" sz="1700" dirty="0"/>
          </a:p>
          <a:p>
            <a:pPr algn="just"/>
            <a:r>
              <a:rPr lang="pt-BR" sz="2200" b="1" dirty="0">
                <a:solidFill>
                  <a:srgbClr val="C00000"/>
                </a:solidFill>
              </a:rPr>
              <a:t>Depois da Reforma: </a:t>
            </a:r>
            <a:r>
              <a:rPr lang="pt-BR" sz="1600" dirty="0"/>
              <a:t>Art. 611-B.  Constituem objeto ilícito de convenção coletiva ou de acordo coletivo de trabalho, </a:t>
            </a:r>
            <a:r>
              <a:rPr lang="pt-BR" sz="1600" b="1" u="sng" dirty="0"/>
              <a:t>exclusivamente</a:t>
            </a:r>
            <a:r>
              <a:rPr lang="pt-BR" sz="1600" dirty="0"/>
              <a:t>, a supressão ou a redução dos seguintes direitos:  </a:t>
            </a:r>
          </a:p>
          <a:p>
            <a:pPr algn="just"/>
            <a:endParaRPr lang="pt-BR" sz="1600" dirty="0"/>
          </a:p>
          <a:p>
            <a:pPr algn="just"/>
            <a:r>
              <a:rPr lang="pt-BR" sz="1700" dirty="0"/>
              <a:t>XVIII - adicional de remuneração para as atividades penosas, insalubres ou perigosas;  XIX - aposentadoria;  XX - seguro contra acidentes de trabalho, a cargo do empregador;  XXI - ação, quanto aos créditos resultantes das relações de trabalho, com prazo prescricional de cinco anos para os trabalhadores urbanos e rurais, até o limite de dois anos após a extinção do Contrato de Trabalho;  XXII - proibição de qualquer discriminação no tocante a salário e critérios de admissão do trabalhador com deficiência; XXIII - proibição de trabalho noturno, perigoso ou insalubre a menores de dezoito anos e de qualquer trabalho a menores de dezesseis anos, salvo na condição de aprendiz, a partir de quatorze anos; XXIV - medidas de proteção legal de crianças e adolescentes;  XXV - igualdade de direitos entre o trabalhador com vínculo empregatício permanente e o trabalhador avulso; XXVI - liberdade de associação profissional ou sindical do trabalhador; XXVII - direito de greve; XXVIII - definição legal sobre o atendimento das necessidades inadiáveis da comunidade em caso de greve; XXIX - tributos e outros créditos de terceiros.  </a:t>
            </a:r>
          </a:p>
          <a:p>
            <a:pPr algn="just"/>
            <a:endParaRPr lang="pt-BR" sz="16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140968"/>
            <a:ext cx="1440160" cy="165752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2978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Cenário atual</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5" y="960342"/>
            <a:ext cx="8389029" cy="4583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095" y="1844824"/>
            <a:ext cx="5472608"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08975" y="1844825"/>
            <a:ext cx="3275856" cy="25202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528" y="4653136"/>
            <a:ext cx="8533045" cy="1584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095" y="3618555"/>
            <a:ext cx="5553075" cy="895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493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Ultratividade  e Contagem de Prazos</a:t>
            </a:r>
          </a:p>
        </p:txBody>
      </p:sp>
      <p:sp>
        <p:nvSpPr>
          <p:cNvPr id="3" name="CaixaDeTexto 2"/>
          <p:cNvSpPr txBox="1"/>
          <p:nvPr/>
        </p:nvSpPr>
        <p:spPr bwMode="blackWhite">
          <a:xfrm>
            <a:off x="1979712" y="764704"/>
            <a:ext cx="7164288" cy="3339376"/>
          </a:xfrm>
          <a:prstGeom prst="rect">
            <a:avLst/>
          </a:prstGeom>
          <a:noFill/>
        </p:spPr>
        <p:txBody>
          <a:bodyPr wrap="square" rtlCol="0">
            <a:spAutoFit/>
          </a:bodyPr>
          <a:lstStyle/>
          <a:p>
            <a:pPr lvl="0" algn="just"/>
            <a:r>
              <a:rPr lang="pt-BR" sz="2200" b="1" dirty="0">
                <a:solidFill>
                  <a:srgbClr val="C00000"/>
                </a:solidFill>
              </a:rPr>
              <a:t>Antes da Reforma: </a:t>
            </a:r>
            <a:r>
              <a:rPr lang="pt-BR" sz="1500" dirty="0"/>
              <a:t>614 § 3º Não será permitido estipular duração de Convenção ou Acordo </a:t>
            </a:r>
            <a:r>
              <a:rPr lang="pt-BR" sz="1500" b="1" u="sng" dirty="0"/>
              <a:t>superior a 2 (dois) anos</a:t>
            </a:r>
            <a:r>
              <a:rPr lang="pt-BR" sz="1500" dirty="0"/>
              <a:t>.  </a:t>
            </a:r>
          </a:p>
          <a:p>
            <a:pPr lvl="0" algn="just"/>
            <a:endParaRPr lang="pt-BR" sz="1000" dirty="0"/>
          </a:p>
          <a:p>
            <a:pPr algn="just"/>
            <a:r>
              <a:rPr lang="pt-BR" sz="1500" b="1" i="1" dirty="0"/>
              <a:t>Súmula nº 277 do TST  </a:t>
            </a:r>
            <a:r>
              <a:rPr lang="pt-BR" sz="1500" dirty="0"/>
              <a:t>CONVENÇÃO COLETIVA DE TRABALHO OU ACORDO COLETIVO DE TRABALHO. EFICÁCIA. ULTRATIVIDADE. As cláusulas normativas dos acordos coletivos ou convenções coletivas integram os contratos individuais de trabalho e </a:t>
            </a:r>
            <a:r>
              <a:rPr lang="pt-BR" sz="1500" b="1" u="sng" dirty="0"/>
              <a:t>somente poderão ser modificadas ou suprimidas mediante negociação coletiva de trabalho</a:t>
            </a:r>
            <a:r>
              <a:rPr lang="pt-BR" sz="1500" dirty="0"/>
              <a:t>.   </a:t>
            </a:r>
          </a:p>
          <a:p>
            <a:pPr algn="just"/>
            <a:endParaRPr lang="pt-BR" sz="1000" dirty="0"/>
          </a:p>
          <a:p>
            <a:pPr algn="just"/>
            <a:r>
              <a:rPr lang="pt-BR" sz="2200" b="1" dirty="0">
                <a:solidFill>
                  <a:srgbClr val="C00000"/>
                </a:solidFill>
              </a:rPr>
              <a:t>Depois da Reforma: </a:t>
            </a:r>
            <a:r>
              <a:rPr lang="pt-BR" sz="1500" dirty="0"/>
              <a:t>Art. 614. § 3º  Não será permitido estipular duração de convenção coletiva ou acordo coletivo de trabalho superior a dois anos, </a:t>
            </a:r>
            <a:r>
              <a:rPr lang="pt-BR" sz="1500" b="1" u="sng" dirty="0"/>
              <a:t>sendo vedada a ultratividade.</a:t>
            </a:r>
          </a:p>
          <a:p>
            <a:pPr algn="just"/>
            <a:endParaRPr lang="pt-BR" sz="1000" b="1" u="sng" dirty="0"/>
          </a:p>
          <a:p>
            <a:pPr algn="just"/>
            <a:endParaRPr lang="pt-BR" sz="1600" dirty="0"/>
          </a:p>
          <a:p>
            <a:pPr algn="just"/>
            <a:endParaRPr lang="pt-BR" sz="1600" dirty="0"/>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031866"/>
            <a:ext cx="1182316" cy="1404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3722243"/>
            <a:ext cx="1152128" cy="1440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5" name="Retângulo 4"/>
          <p:cNvSpPr/>
          <p:nvPr/>
        </p:nvSpPr>
        <p:spPr>
          <a:xfrm>
            <a:off x="1979712" y="3559569"/>
            <a:ext cx="7164288" cy="3231654"/>
          </a:xfrm>
          <a:prstGeom prst="rect">
            <a:avLst/>
          </a:prstGeom>
        </p:spPr>
        <p:txBody>
          <a:bodyPr wrap="square">
            <a:spAutoFit/>
          </a:bodyPr>
          <a:lstStyle/>
          <a:p>
            <a:pPr lvl="0" algn="just"/>
            <a:r>
              <a:rPr lang="pt-BR" sz="2200" b="1" dirty="0">
                <a:solidFill>
                  <a:srgbClr val="C00000"/>
                </a:solidFill>
              </a:rPr>
              <a:t>Antes da Reforma: </a:t>
            </a:r>
            <a:r>
              <a:rPr lang="pt-BR" sz="1500" dirty="0">
                <a:solidFill>
                  <a:prstClr val="black"/>
                </a:solidFill>
              </a:rPr>
              <a:t>Art. 775 - Os prazos estabelecidos neste Título contam-se com exclusão do dia do começo e inclusão do dia do vencimento, e são contínuos e </a:t>
            </a:r>
            <a:r>
              <a:rPr lang="pt-BR" sz="1500" dirty="0" err="1">
                <a:solidFill>
                  <a:prstClr val="black"/>
                </a:solidFill>
              </a:rPr>
              <a:t>irreleváveis</a:t>
            </a:r>
            <a:r>
              <a:rPr lang="pt-BR" sz="1500" dirty="0">
                <a:solidFill>
                  <a:prstClr val="black"/>
                </a:solidFill>
              </a:rPr>
              <a:t>, podendo, entretanto, ser prorrogados pelo tempo estritamente necessário pelo juiz ou tribunal, ou em virtude de força maior, devidamente comprovada. </a:t>
            </a:r>
          </a:p>
          <a:p>
            <a:pPr lvl="0" algn="just"/>
            <a:endParaRPr lang="pt-BR" sz="1000" dirty="0">
              <a:solidFill>
                <a:prstClr val="black"/>
              </a:solidFill>
            </a:endParaRPr>
          </a:p>
          <a:p>
            <a:pPr lvl="0" algn="just"/>
            <a:r>
              <a:rPr lang="pt-BR" sz="2200" b="1" dirty="0">
                <a:solidFill>
                  <a:srgbClr val="C00000"/>
                </a:solidFill>
              </a:rPr>
              <a:t>Depois da Reforma: </a:t>
            </a:r>
            <a:r>
              <a:rPr lang="pt-BR" sz="1600" dirty="0">
                <a:solidFill>
                  <a:prstClr val="black"/>
                </a:solidFill>
              </a:rPr>
              <a:t>  Art. 775 </a:t>
            </a:r>
            <a:r>
              <a:rPr lang="pt-BR" sz="1500" dirty="0">
                <a:solidFill>
                  <a:prstClr val="black"/>
                </a:solidFill>
              </a:rPr>
              <a:t>Os prazos estabelecidos neste Título serão </a:t>
            </a:r>
            <a:r>
              <a:rPr lang="pt-BR" sz="1500" b="1" u="sng" dirty="0">
                <a:solidFill>
                  <a:prstClr val="black"/>
                </a:solidFill>
              </a:rPr>
              <a:t>contados em dias úteis</a:t>
            </a:r>
            <a:r>
              <a:rPr lang="pt-BR" sz="1500" dirty="0">
                <a:solidFill>
                  <a:prstClr val="black"/>
                </a:solidFill>
              </a:rPr>
              <a:t>, com exclusão do dia do começo e inclusão do dia do vencimento.</a:t>
            </a:r>
          </a:p>
          <a:p>
            <a:pPr lvl="0"/>
            <a:endParaRPr lang="pt-BR" sz="1500" dirty="0">
              <a:solidFill>
                <a:prstClr val="black"/>
              </a:solidFill>
            </a:endParaRPr>
          </a:p>
          <a:p>
            <a:pPr lvl="0" algn="just"/>
            <a:r>
              <a:rPr lang="pt-BR" sz="1500" dirty="0">
                <a:solidFill>
                  <a:prstClr val="black"/>
                </a:solidFill>
              </a:rPr>
              <a:t>§ 1º  Os prazos </a:t>
            </a:r>
            <a:r>
              <a:rPr lang="pt-BR" sz="1500" b="1" u="sng" dirty="0">
                <a:solidFill>
                  <a:prstClr val="black"/>
                </a:solidFill>
              </a:rPr>
              <a:t>podem ser prorrogados</a:t>
            </a:r>
            <a:r>
              <a:rPr lang="pt-BR" sz="1500" dirty="0">
                <a:solidFill>
                  <a:prstClr val="black"/>
                </a:solidFill>
              </a:rPr>
              <a:t>, pelo tempo estritamente necessário, nas seguintes hipóteses:</a:t>
            </a:r>
          </a:p>
          <a:p>
            <a:pPr lvl="0" algn="just"/>
            <a:endParaRPr lang="pt-BR" sz="1500" dirty="0">
              <a:solidFill>
                <a:prstClr val="black"/>
              </a:solidFill>
            </a:endParaRPr>
          </a:p>
          <a:p>
            <a:pPr lvl="0"/>
            <a:r>
              <a:rPr lang="pt-BR" sz="1500" dirty="0">
                <a:solidFill>
                  <a:prstClr val="black"/>
                </a:solidFill>
              </a:rPr>
              <a:t>I - quando o juízo entender necessário; </a:t>
            </a:r>
          </a:p>
          <a:p>
            <a:pPr lvl="0"/>
            <a:r>
              <a:rPr lang="pt-BR" sz="1500" dirty="0">
                <a:solidFill>
                  <a:prstClr val="black"/>
                </a:solidFill>
              </a:rPr>
              <a:t>II - em virtude de força maior, devidamente comprovada.</a:t>
            </a:r>
          </a:p>
        </p:txBody>
      </p:sp>
    </p:spTree>
    <p:extLst>
      <p:ext uri="{BB962C8B-B14F-4D97-AF65-F5344CB8AC3E}">
        <p14:creationId xmlns:p14="http://schemas.microsoft.com/office/powerpoint/2010/main" val="1250178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Terceirização</a:t>
            </a:r>
          </a:p>
        </p:txBody>
      </p:sp>
      <p:sp>
        <p:nvSpPr>
          <p:cNvPr id="3" name="CaixaDeTexto 2"/>
          <p:cNvSpPr txBox="1"/>
          <p:nvPr/>
        </p:nvSpPr>
        <p:spPr bwMode="blackWhite">
          <a:xfrm>
            <a:off x="1979712" y="764704"/>
            <a:ext cx="6978897" cy="6463308"/>
          </a:xfrm>
          <a:prstGeom prst="rect">
            <a:avLst/>
          </a:prstGeom>
          <a:noFill/>
        </p:spPr>
        <p:txBody>
          <a:bodyPr wrap="square" rtlCol="0">
            <a:spAutoFit/>
          </a:bodyPr>
          <a:lstStyle/>
          <a:p>
            <a:pPr algn="just"/>
            <a:r>
              <a:rPr lang="pt-BR" sz="2200" b="1" dirty="0">
                <a:solidFill>
                  <a:srgbClr val="C00000"/>
                </a:solidFill>
              </a:rPr>
              <a:t>Antes da Reforma:  </a:t>
            </a:r>
            <a:r>
              <a:rPr lang="pt-BR" sz="2000" b="1" dirty="0"/>
              <a:t>Lei 13.429 de 31/03/2017 (Lei 6.019/74)</a:t>
            </a:r>
          </a:p>
          <a:p>
            <a:pPr algn="just"/>
            <a:endParaRPr lang="pt-BR" sz="800" b="1" u="sng" dirty="0"/>
          </a:p>
          <a:p>
            <a:pPr algn="just"/>
            <a:r>
              <a:rPr lang="pt-BR" sz="1600" b="1" u="sng" dirty="0"/>
              <a:t>Prestadora de serviços </a:t>
            </a:r>
          </a:p>
          <a:p>
            <a:pPr algn="just"/>
            <a:r>
              <a:rPr lang="pt-BR" sz="1600" dirty="0"/>
              <a:t>Art. 4º-A. Empresa prestadora de serviços a terceiros é a pessoa jurídica de direito privado destinada a prestar à contratante </a:t>
            </a:r>
            <a:r>
              <a:rPr lang="pt-BR" sz="1600" b="1" u="sng" dirty="0"/>
              <a:t>serviços determinados e específicos</a:t>
            </a:r>
            <a:r>
              <a:rPr lang="pt-BR" sz="1600" dirty="0"/>
              <a:t>.</a:t>
            </a:r>
          </a:p>
          <a:p>
            <a:pPr algn="just"/>
            <a:endParaRPr lang="pt-BR" sz="800" dirty="0"/>
          </a:p>
          <a:p>
            <a:pPr algn="just"/>
            <a:r>
              <a:rPr lang="pt-BR" sz="1600" dirty="0"/>
              <a:t>§ 1º </a:t>
            </a:r>
            <a:r>
              <a:rPr lang="pt-BR" sz="1600" b="1" u="sng" dirty="0"/>
              <a:t>A empresa prestadora de serviços contrata, remunera e dirige </a:t>
            </a:r>
            <a:r>
              <a:rPr lang="pt-BR" sz="1600" dirty="0"/>
              <a:t>o trabalho realizado por seus trabalhadores, ou subcontrata outras empresas para realização desses serviços.</a:t>
            </a:r>
          </a:p>
          <a:p>
            <a:pPr algn="just"/>
            <a:endParaRPr lang="pt-BR" sz="800" dirty="0"/>
          </a:p>
          <a:p>
            <a:pPr algn="just"/>
            <a:r>
              <a:rPr lang="pt-BR" sz="1600" dirty="0"/>
              <a:t>§ 2º </a:t>
            </a:r>
            <a:r>
              <a:rPr lang="pt-BR" sz="1600" b="1" u="sng" dirty="0"/>
              <a:t>Não se configura vínculo empregatício </a:t>
            </a:r>
            <a:r>
              <a:rPr lang="pt-BR" sz="1600" dirty="0"/>
              <a:t>entre os trabalhadores, ou sócios das empresas prestadoras de serviços, qualquer que seja o seu ramo, e a </a:t>
            </a:r>
            <a:r>
              <a:rPr lang="pt-BR" sz="1600" b="1" u="sng" dirty="0"/>
              <a:t>empresa contratante.</a:t>
            </a:r>
          </a:p>
          <a:p>
            <a:pPr algn="just"/>
            <a:endParaRPr lang="pt-BR" sz="800" dirty="0"/>
          </a:p>
          <a:p>
            <a:pPr algn="just"/>
            <a:r>
              <a:rPr lang="pt-BR" sz="1600" dirty="0"/>
              <a:t>Capital social deve ser compatível com o número de empregados.</a:t>
            </a:r>
            <a:r>
              <a:rPr lang="pt-BR" sz="1600" b="1" dirty="0"/>
              <a:t> </a:t>
            </a:r>
          </a:p>
          <a:p>
            <a:pPr algn="just"/>
            <a:endParaRPr lang="pt-BR" sz="1600" b="1" dirty="0"/>
          </a:p>
          <a:p>
            <a:pPr algn="just"/>
            <a:r>
              <a:rPr lang="pt-BR" sz="1600" b="1" u="sng" dirty="0"/>
              <a:t>Contratante</a:t>
            </a:r>
          </a:p>
          <a:p>
            <a:pPr algn="just"/>
            <a:r>
              <a:rPr lang="pt-BR" sz="1600" dirty="0"/>
              <a:t>Contratante </a:t>
            </a:r>
            <a:r>
              <a:rPr lang="pt-BR" sz="1600" b="1" u="sng" dirty="0"/>
              <a:t>pessoa física ou jurídica </a:t>
            </a:r>
          </a:p>
          <a:p>
            <a:pPr algn="just"/>
            <a:endParaRPr lang="pt-BR" sz="1600" dirty="0"/>
          </a:p>
          <a:p>
            <a:pPr algn="just"/>
            <a:r>
              <a:rPr lang="pt-BR" sz="1600" b="1" u="sng" dirty="0"/>
              <a:t>É responsabilidade da contratante garantir as condições de segurança, higiene e salubridade </a:t>
            </a:r>
            <a:r>
              <a:rPr lang="pt-BR" sz="1600" dirty="0"/>
              <a:t>dos trabalhadores, quando o trabalho for realizado em suas dependências ou local previamente convencionado em contrato.</a:t>
            </a:r>
          </a:p>
          <a:p>
            <a:pPr algn="just"/>
            <a:endParaRPr lang="pt-BR" sz="1600" dirty="0"/>
          </a:p>
          <a:p>
            <a:pPr algn="just"/>
            <a:r>
              <a:rPr lang="pt-BR" sz="1600" b="1" u="sng" dirty="0"/>
              <a:t>A empresa contratante é subsidiariamente responsável </a:t>
            </a:r>
            <a:r>
              <a:rPr lang="pt-BR" sz="1600" dirty="0"/>
              <a:t>pelas obrigações trabalhistas referentes ao período em que ocorrer a prestação de serviços, e o recolhimento das contribuições previdenciárias.</a:t>
            </a:r>
          </a:p>
          <a:p>
            <a:pPr algn="just"/>
            <a:endParaRPr lang="pt-BR" sz="1600" b="1" dirty="0">
              <a:solidFill>
                <a:srgbClr val="C0000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7" y="3018662"/>
            <a:ext cx="1440167"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04087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Terceirização</a:t>
            </a:r>
          </a:p>
        </p:txBody>
      </p:sp>
      <p:sp>
        <p:nvSpPr>
          <p:cNvPr id="3" name="CaixaDeTexto 2"/>
          <p:cNvSpPr txBox="1"/>
          <p:nvPr/>
        </p:nvSpPr>
        <p:spPr bwMode="blackWhite">
          <a:xfrm>
            <a:off x="1979711" y="692815"/>
            <a:ext cx="6978897" cy="6432530"/>
          </a:xfrm>
          <a:prstGeom prst="rect">
            <a:avLst/>
          </a:prstGeom>
          <a:noFill/>
        </p:spPr>
        <p:txBody>
          <a:bodyPr wrap="square" rtlCol="0">
            <a:spAutoFit/>
          </a:bodyPr>
          <a:lstStyle/>
          <a:p>
            <a:pPr algn="just"/>
            <a:r>
              <a:rPr lang="pt-BR" sz="2200" b="1" dirty="0">
                <a:solidFill>
                  <a:srgbClr val="C00000"/>
                </a:solidFill>
              </a:rPr>
              <a:t>Depois da Reforma: </a:t>
            </a:r>
            <a:r>
              <a:rPr lang="pt-BR" sz="1500" dirty="0"/>
              <a:t>Art. 4º-A.  Considera-se prestação de serviços a terceiros a transferência feita pela contratante da execução de </a:t>
            </a:r>
            <a:r>
              <a:rPr lang="pt-BR" sz="1500" b="1" u="sng" dirty="0"/>
              <a:t>quaisquer de suas atividades, inclusive sua atividade principal</a:t>
            </a:r>
            <a:r>
              <a:rPr lang="pt-BR" sz="1500" dirty="0"/>
              <a:t>, à pessoa jurídica de direito privado prestadora de serviços que possua capacidade econômica compatível com a sua execução.</a:t>
            </a:r>
          </a:p>
          <a:p>
            <a:pPr algn="just"/>
            <a:endParaRPr lang="pt-BR" sz="1500" dirty="0"/>
          </a:p>
          <a:p>
            <a:pPr algn="just"/>
            <a:r>
              <a:rPr lang="pt-BR" sz="1500" dirty="0"/>
              <a:t>São asseguradas aos empregados da empresa prestadora de serviços quando e enquanto forem executados nas dependências da tomadora, as mesmas condições:</a:t>
            </a:r>
          </a:p>
          <a:p>
            <a:pPr algn="just"/>
            <a:endParaRPr lang="pt-BR" sz="1500" dirty="0"/>
          </a:p>
          <a:p>
            <a:pPr algn="just"/>
            <a:r>
              <a:rPr lang="pt-BR" sz="1500" dirty="0"/>
              <a:t>I - relativas a) </a:t>
            </a:r>
            <a:r>
              <a:rPr lang="pt-BR" sz="1500" b="1" u="sng" dirty="0"/>
              <a:t>alimentação</a:t>
            </a:r>
            <a:r>
              <a:rPr lang="pt-BR" sz="1500" dirty="0"/>
              <a:t> garantida aos empregados da contratante, </a:t>
            </a:r>
            <a:r>
              <a:rPr lang="pt-BR" sz="1500" b="1" u="sng" dirty="0"/>
              <a:t>quando  oferecida em refeitórios</a:t>
            </a:r>
            <a:r>
              <a:rPr lang="pt-BR" sz="1500" dirty="0"/>
              <a:t>; b) </a:t>
            </a:r>
            <a:r>
              <a:rPr lang="pt-BR" sz="1500" b="1" u="sng" dirty="0"/>
              <a:t>serviços de transporte</a:t>
            </a:r>
            <a:r>
              <a:rPr lang="pt-BR" sz="1500" dirty="0"/>
              <a:t>; c) </a:t>
            </a:r>
            <a:r>
              <a:rPr lang="pt-BR" sz="1500" b="1" u="sng" dirty="0"/>
              <a:t>atendimento médico ou ambulatorial existente </a:t>
            </a:r>
            <a:r>
              <a:rPr lang="pt-BR" sz="1500" dirty="0"/>
              <a:t>nas dependências da contratante ou local por ela designado; d) </a:t>
            </a:r>
            <a:r>
              <a:rPr lang="pt-BR" sz="1500" b="1" u="sng" dirty="0"/>
              <a:t>treinamento adequado</a:t>
            </a:r>
            <a:r>
              <a:rPr lang="pt-BR" sz="1500" dirty="0"/>
              <a:t>, quando a atividade o exigir. II - sanitárias, de medidas de </a:t>
            </a:r>
            <a:r>
              <a:rPr lang="pt-BR" sz="1500" b="1" u="sng" dirty="0"/>
              <a:t>proteção à saúde e de segurança no trabalho </a:t>
            </a:r>
            <a:r>
              <a:rPr lang="pt-BR" sz="1500" dirty="0"/>
              <a:t>e de instalações adequadas à prestação do serviço.</a:t>
            </a:r>
          </a:p>
          <a:p>
            <a:pPr algn="just"/>
            <a:endParaRPr lang="pt-BR" sz="1500" dirty="0"/>
          </a:p>
          <a:p>
            <a:pPr algn="just"/>
            <a:r>
              <a:rPr lang="pt-BR" sz="1500" b="1" u="sng" dirty="0"/>
              <a:t>Contratante e contratada poderão estabelecer</a:t>
            </a:r>
            <a:r>
              <a:rPr lang="pt-BR" sz="1500" dirty="0"/>
              <a:t>, se assim entenderem, que os empregados da contratada farão jus a </a:t>
            </a:r>
            <a:r>
              <a:rPr lang="pt-BR" sz="1500" b="1" u="sng" dirty="0"/>
              <a:t>salário equivalente ao pago aos empregados da contratante</a:t>
            </a:r>
            <a:r>
              <a:rPr lang="pt-BR" sz="1500" dirty="0"/>
              <a:t>, além de outros direitos não previstos neste artigo.</a:t>
            </a:r>
          </a:p>
          <a:p>
            <a:pPr algn="just"/>
            <a:endParaRPr lang="pt-BR" sz="1500" dirty="0"/>
          </a:p>
          <a:p>
            <a:pPr algn="just"/>
            <a:r>
              <a:rPr lang="pt-BR" sz="1500" b="1" u="sng" dirty="0"/>
              <a:t>Contratante é a pessoa física ou jurídica </a:t>
            </a:r>
            <a:r>
              <a:rPr lang="pt-BR" sz="1500" dirty="0"/>
              <a:t>que celebra contrato com empresa de prestação de serviços relacionados a quaisquer de suas atividades, </a:t>
            </a:r>
            <a:r>
              <a:rPr lang="pt-BR" sz="1500" b="1" u="sng" dirty="0"/>
              <a:t>inclusive sua atividade principa</a:t>
            </a:r>
            <a:r>
              <a:rPr lang="pt-BR" sz="1500" dirty="0"/>
              <a:t>l.</a:t>
            </a:r>
          </a:p>
          <a:p>
            <a:pPr algn="just"/>
            <a:endParaRPr lang="pt-BR" sz="1500" dirty="0"/>
          </a:p>
          <a:p>
            <a:pPr algn="just"/>
            <a:r>
              <a:rPr lang="pt-BR" sz="1500" b="1" u="sng" dirty="0"/>
              <a:t>O empregado que for demitido não poderá prestar serviços para esta mesma empresa </a:t>
            </a:r>
            <a:r>
              <a:rPr lang="pt-BR" sz="1500" dirty="0"/>
              <a:t>na qualidade de empregado de empresa prestadora de serviços </a:t>
            </a:r>
            <a:r>
              <a:rPr lang="pt-BR" sz="1500" b="1" u="sng" dirty="0"/>
              <a:t>antes do decurso de prazo de dezoito meses</a:t>
            </a:r>
            <a:r>
              <a:rPr lang="pt-BR" sz="1500" dirty="0"/>
              <a:t>, contados a partir da demissão do empregado.</a:t>
            </a:r>
          </a:p>
          <a:p>
            <a:pPr algn="just"/>
            <a:endParaRPr lang="pt-BR" sz="15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009080"/>
            <a:ext cx="1440167"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58644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Próximos passos</a:t>
            </a:r>
          </a:p>
        </p:txBody>
      </p:sp>
      <p:sp>
        <p:nvSpPr>
          <p:cNvPr id="3" name="CaixaDeTexto 2"/>
          <p:cNvSpPr txBox="1"/>
          <p:nvPr/>
        </p:nvSpPr>
        <p:spPr bwMode="blackWhite">
          <a:xfrm>
            <a:off x="1979712" y="764704"/>
            <a:ext cx="6978897" cy="3970318"/>
          </a:xfrm>
          <a:prstGeom prst="rect">
            <a:avLst/>
          </a:prstGeom>
          <a:noFill/>
        </p:spPr>
        <p:txBody>
          <a:bodyPr wrap="square" rtlCol="0">
            <a:spAutoFit/>
          </a:bodyPr>
          <a:lstStyle/>
          <a:p>
            <a:pPr lvl="0" algn="just"/>
            <a:endParaRPr lang="pt-BR" sz="1500" dirty="0"/>
          </a:p>
          <a:p>
            <a:pPr lvl="0" algn="just"/>
            <a:r>
              <a:rPr lang="pt-BR" sz="2400" b="1" dirty="0"/>
              <a:t>PL 6.442/2017</a:t>
            </a:r>
          </a:p>
          <a:p>
            <a:pPr lvl="0" algn="just"/>
            <a:endParaRPr lang="pt-BR" sz="2400" b="1" dirty="0"/>
          </a:p>
          <a:p>
            <a:pPr lvl="0" algn="just"/>
            <a:r>
              <a:rPr lang="pt-BR" sz="2400" b="1" dirty="0"/>
              <a:t>Autor: Deputado Nilson Leitão</a:t>
            </a:r>
          </a:p>
          <a:p>
            <a:pPr lvl="0" algn="just"/>
            <a:endParaRPr lang="pt-BR" sz="2400" b="1" dirty="0"/>
          </a:p>
          <a:p>
            <a:pPr lvl="0" algn="just"/>
            <a:endParaRPr lang="pt-BR" sz="1500" dirty="0"/>
          </a:p>
          <a:p>
            <a:pPr marL="285750" lvl="0" indent="-285750" algn="just">
              <a:buFontTx/>
              <a:buChar char="-"/>
            </a:pPr>
            <a:r>
              <a:rPr lang="pt-BR" dirty="0"/>
              <a:t>Institui normas reguladoras do Trabalho Rural (revoga a lei 5.889/73)</a:t>
            </a:r>
          </a:p>
          <a:p>
            <a:pPr lvl="0" algn="just"/>
            <a:endParaRPr lang="pt-BR" dirty="0"/>
          </a:p>
          <a:p>
            <a:pPr marL="285750" lvl="0" indent="-285750" algn="just">
              <a:buFontTx/>
              <a:buChar char="-"/>
            </a:pPr>
            <a:r>
              <a:rPr lang="pt-BR" dirty="0"/>
              <a:t>A atividade de legislar é privativa do Poder legislativo </a:t>
            </a:r>
          </a:p>
          <a:p>
            <a:pPr lvl="0" algn="just"/>
            <a:r>
              <a:rPr lang="pt-BR" dirty="0"/>
              <a:t>     Parlamentares </a:t>
            </a:r>
            <a:r>
              <a:rPr lang="pt-BR" dirty="0">
                <a:solidFill>
                  <a:srgbClr val="FF0000"/>
                </a:solidFill>
              </a:rPr>
              <a:t>x</a:t>
            </a:r>
            <a:r>
              <a:rPr lang="pt-BR" dirty="0"/>
              <a:t> Executivo </a:t>
            </a:r>
            <a:r>
              <a:rPr lang="pt-BR" dirty="0">
                <a:solidFill>
                  <a:srgbClr val="FF0000"/>
                </a:solidFill>
              </a:rPr>
              <a:t>x </a:t>
            </a:r>
            <a:r>
              <a:rPr lang="pt-BR" dirty="0"/>
              <a:t>Judiciário </a:t>
            </a:r>
          </a:p>
          <a:p>
            <a:pPr lvl="0" algn="just"/>
            <a:r>
              <a:rPr lang="pt-BR" dirty="0"/>
              <a:t>     Leis </a:t>
            </a:r>
            <a:r>
              <a:rPr lang="pt-BR" dirty="0">
                <a:solidFill>
                  <a:srgbClr val="FF0000"/>
                </a:solidFill>
              </a:rPr>
              <a:t>x</a:t>
            </a:r>
            <a:r>
              <a:rPr lang="pt-BR" dirty="0"/>
              <a:t> </a:t>
            </a:r>
            <a:r>
              <a:rPr lang="pt-BR" dirty="0" err="1"/>
              <a:t>NR´s</a:t>
            </a:r>
            <a:r>
              <a:rPr lang="pt-BR" dirty="0"/>
              <a:t>, </a:t>
            </a:r>
            <a:r>
              <a:rPr lang="pt-BR" dirty="0" err="1"/>
              <a:t>IN´s</a:t>
            </a:r>
            <a:r>
              <a:rPr lang="pt-BR" dirty="0"/>
              <a:t> </a:t>
            </a:r>
            <a:r>
              <a:rPr lang="pt-BR" dirty="0">
                <a:solidFill>
                  <a:srgbClr val="FF0000"/>
                </a:solidFill>
              </a:rPr>
              <a:t>x</a:t>
            </a:r>
            <a:r>
              <a:rPr lang="pt-BR" dirty="0"/>
              <a:t> Sumulas e Enunciados</a:t>
            </a:r>
          </a:p>
          <a:p>
            <a:pPr lvl="0" algn="just"/>
            <a:endParaRPr lang="pt-BR" dirty="0"/>
          </a:p>
          <a:p>
            <a:pPr marL="285750" lvl="0" indent="-285750" algn="just">
              <a:buFontTx/>
              <a:buChar char="-"/>
            </a:pPr>
            <a:r>
              <a:rPr lang="pt-BR" dirty="0"/>
              <a:t>Maior discussão dos temas rurais com a sociedade</a:t>
            </a: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6122" y="2865525"/>
            <a:ext cx="1268524"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605799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528" y="5255041"/>
            <a:ext cx="8568952" cy="646331"/>
          </a:xfrm>
        </p:spPr>
        <p:txBody>
          <a:bodyPr/>
          <a:lstStyle/>
          <a:p>
            <a:r>
              <a:rPr lang="en-US" dirty="0">
                <a:solidFill>
                  <a:schemeClr val="accent3"/>
                </a:solidFill>
              </a:rPr>
              <a:t>.</a:t>
            </a:r>
            <a:r>
              <a:rPr lang="en-US" dirty="0"/>
              <a:t/>
            </a:r>
            <a:br>
              <a:rPr lang="en-US" dirty="0"/>
            </a:br>
            <a:endParaRPr lang="en-US" dirty="0"/>
          </a:p>
        </p:txBody>
      </p:sp>
      <p:grpSp>
        <p:nvGrpSpPr>
          <p:cNvPr id="3" name="Grupo 2"/>
          <p:cNvGrpSpPr/>
          <p:nvPr/>
        </p:nvGrpSpPr>
        <p:grpSpPr>
          <a:xfrm>
            <a:off x="6005" y="3000002"/>
            <a:ext cx="9144000" cy="471356"/>
            <a:chOff x="0" y="2959232"/>
            <a:chExt cx="9144000" cy="471356"/>
          </a:xfrm>
        </p:grpSpPr>
        <p:pic>
          <p:nvPicPr>
            <p:cNvPr id="4"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43127" b="50000"/>
            <a:stretch/>
          </p:blipFill>
          <p:spPr bwMode="auto">
            <a:xfrm>
              <a:off x="0" y="2959232"/>
              <a:ext cx="9144000" cy="471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945861" y="3062511"/>
              <a:ext cx="172800" cy="2337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325555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Grupo Econômico</a:t>
            </a:r>
          </a:p>
        </p:txBody>
      </p:sp>
      <p:sp>
        <p:nvSpPr>
          <p:cNvPr id="3" name="CaixaDeTexto 2"/>
          <p:cNvSpPr txBox="1"/>
          <p:nvPr/>
        </p:nvSpPr>
        <p:spPr bwMode="blackWhite">
          <a:xfrm>
            <a:off x="1763688" y="1196752"/>
            <a:ext cx="6840760" cy="5755422"/>
          </a:xfrm>
          <a:prstGeom prst="rect">
            <a:avLst/>
          </a:prstGeom>
          <a:noFill/>
        </p:spPr>
        <p:txBody>
          <a:bodyPr wrap="square" rtlCol="0">
            <a:spAutoFit/>
          </a:bodyPr>
          <a:lstStyle/>
          <a:p>
            <a:pPr algn="just"/>
            <a:r>
              <a:rPr lang="pt-BR" sz="2200" b="1" dirty="0">
                <a:solidFill>
                  <a:srgbClr val="C00000"/>
                </a:solidFill>
              </a:rPr>
              <a:t>Antes da Reforma: </a:t>
            </a:r>
            <a:r>
              <a:rPr lang="pt-BR" dirty="0"/>
              <a:t>Art. 2º § 2º - Sempre que uma ou mais empresas, tendo, embora, cada uma delas, personalidade jurídica própria, estiverem sob a direção, controle ou administração de outra, constituindo grupo industrial, comercial ou de qualquer outra atividade econômica, </a:t>
            </a:r>
            <a:r>
              <a:rPr lang="pt-BR" b="1" u="sng" dirty="0"/>
              <a:t>serão, para os efeitos da relação de emprego, solidariamente responsáveis</a:t>
            </a:r>
            <a:r>
              <a:rPr lang="pt-BR" dirty="0"/>
              <a:t> a empresa principal e cada uma das subordinadas.</a:t>
            </a:r>
          </a:p>
          <a:p>
            <a:pPr algn="just"/>
            <a:endParaRPr lang="pt-BR" dirty="0"/>
          </a:p>
          <a:p>
            <a:pPr algn="just"/>
            <a:r>
              <a:rPr lang="pt-BR" sz="2200" b="1" dirty="0">
                <a:solidFill>
                  <a:srgbClr val="C00000"/>
                </a:solidFill>
              </a:rPr>
              <a:t>Depois da Reforma: </a:t>
            </a:r>
            <a:r>
              <a:rPr lang="pt-BR" dirty="0"/>
              <a:t>§ 2º  Sempre que uma ou mais empresas, tendo, embora, cada uma delas, personalidade jurídica própria, estiverem sob a direção, controle ou administração de outra, </a:t>
            </a:r>
            <a:r>
              <a:rPr lang="pt-BR" b="1" u="sng" dirty="0"/>
              <a:t>ou ainda quando, mesmo guardando cada uma sua autonomia, integrem grupo econômico</a:t>
            </a:r>
            <a:r>
              <a:rPr lang="pt-BR" dirty="0"/>
              <a:t>, serão responsáveis solidariamente pelas obrigações decorrentes da relação de emprego. </a:t>
            </a:r>
          </a:p>
          <a:p>
            <a:pPr algn="just"/>
            <a:endParaRPr lang="pt-BR" dirty="0"/>
          </a:p>
          <a:p>
            <a:pPr algn="just"/>
            <a:r>
              <a:rPr lang="pt-BR" dirty="0"/>
              <a:t>§ 3º Não caracteriza grupo econômico a mera identidade de sócios, sendo necessárias, para a configuração do grupo, </a:t>
            </a:r>
            <a:r>
              <a:rPr lang="pt-BR" b="1" u="sng" dirty="0"/>
              <a:t>a demonstração do interesse integrado, a efetiva comunhão de interesses e a atuação conjunta das empresas dele integrante</a:t>
            </a:r>
            <a:r>
              <a:rPr lang="pt-BR" dirty="0"/>
              <a:t>s.” (NR) </a:t>
            </a:r>
          </a:p>
          <a:p>
            <a:endParaRPr lang="pt-BR"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2656003"/>
            <a:ext cx="1550496" cy="165618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18951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Permanência do empregado na empresa</a:t>
            </a:r>
          </a:p>
        </p:txBody>
      </p:sp>
      <p:sp>
        <p:nvSpPr>
          <p:cNvPr id="3" name="CaixaDeTexto 2"/>
          <p:cNvSpPr txBox="1"/>
          <p:nvPr/>
        </p:nvSpPr>
        <p:spPr bwMode="blackWhite">
          <a:xfrm>
            <a:off x="1763688" y="836712"/>
            <a:ext cx="6840760" cy="5863144"/>
          </a:xfrm>
          <a:prstGeom prst="rect">
            <a:avLst/>
          </a:prstGeom>
          <a:noFill/>
          <a:effectLst>
            <a:glow rad="228600">
              <a:schemeClr val="accent2">
                <a:satMod val="175000"/>
                <a:alpha val="40000"/>
              </a:schemeClr>
            </a:glow>
          </a:effectLst>
        </p:spPr>
        <p:txBody>
          <a:bodyPr wrap="square" rtlCol="0">
            <a:spAutoFit/>
          </a:bodyPr>
          <a:lstStyle/>
          <a:p>
            <a:pPr algn="just"/>
            <a:r>
              <a:rPr lang="pt-BR" sz="2200" b="1" dirty="0">
                <a:solidFill>
                  <a:srgbClr val="C00000"/>
                </a:solidFill>
              </a:rPr>
              <a:t>Antes da Reforma: </a:t>
            </a:r>
            <a:r>
              <a:rPr lang="pt-BR" sz="1700" dirty="0"/>
              <a:t>Art. 4º - Considera-se como de serviço efetivo o período em que o empregado esteja à disposição do empregador, aguardando ou executando ordens, salvo disposição especial expressamente consignada.</a:t>
            </a:r>
          </a:p>
          <a:p>
            <a:pPr algn="just"/>
            <a:endParaRPr lang="pt-BR" sz="1700" dirty="0"/>
          </a:p>
          <a:p>
            <a:pPr algn="just"/>
            <a:r>
              <a:rPr lang="pt-BR" sz="1700" dirty="0"/>
              <a:t>58 § 1</a:t>
            </a:r>
            <a:r>
              <a:rPr lang="pt-BR" sz="1700" u="sng" baseline="30000" dirty="0"/>
              <a:t>o</a:t>
            </a:r>
            <a:r>
              <a:rPr lang="pt-BR" sz="1700" dirty="0"/>
              <a:t> Não serão descontadas nem computadas como jornada extraordinária as variações de horário no registro de ponto </a:t>
            </a:r>
            <a:r>
              <a:rPr lang="pt-BR" sz="1700" b="1" u="sng" dirty="0"/>
              <a:t>não excedentes de cinco minutos</a:t>
            </a:r>
            <a:r>
              <a:rPr lang="pt-BR" sz="1700" dirty="0"/>
              <a:t>, observado o </a:t>
            </a:r>
            <a:r>
              <a:rPr lang="pt-BR" sz="1700" b="1" u="sng" dirty="0"/>
              <a:t>limite máximo de dez minutos diários</a:t>
            </a:r>
            <a:r>
              <a:rPr lang="pt-BR" sz="1700" dirty="0"/>
              <a:t>.    </a:t>
            </a:r>
          </a:p>
          <a:p>
            <a:pPr algn="just"/>
            <a:endParaRPr lang="pt-BR" dirty="0"/>
          </a:p>
          <a:p>
            <a:pPr algn="just"/>
            <a:r>
              <a:rPr lang="pt-BR" sz="2200" b="1" dirty="0">
                <a:solidFill>
                  <a:srgbClr val="C00000"/>
                </a:solidFill>
              </a:rPr>
              <a:t>Depois da Reforma: </a:t>
            </a:r>
            <a:r>
              <a:rPr lang="pt-BR" sz="1600" dirty="0"/>
              <a:t>Art. 4 § 2º  Por não se considerar tempo à disposição do empregador, </a:t>
            </a:r>
            <a:r>
              <a:rPr lang="pt-BR" sz="1600" b="1" u="sng" dirty="0"/>
              <a:t>não será computado como período extraordinário o que exceder a jornada norma</a:t>
            </a:r>
            <a:r>
              <a:rPr lang="pt-BR" sz="1600" dirty="0"/>
              <a:t>l, ainda que ultrapasse o limite de cinco minutos previsto no § 1º do art. 58 desta Consolidação, </a:t>
            </a:r>
            <a:r>
              <a:rPr lang="pt-BR" sz="1600" b="1" u="sng" dirty="0"/>
              <a:t>quando o empregado, por escolha própria</a:t>
            </a:r>
            <a:r>
              <a:rPr lang="pt-BR" sz="1600" dirty="0"/>
              <a:t>, buscar proteção pessoal, em caso de insegurança nas vias públicas ou más condições climáticas, bem como adentrar ou permanecer nas dependências da empresa para exercer atividades particulares, entre outras:  </a:t>
            </a:r>
          </a:p>
          <a:p>
            <a:pPr algn="just"/>
            <a:endParaRPr lang="pt-BR" sz="1600" dirty="0"/>
          </a:p>
          <a:p>
            <a:pPr algn="just"/>
            <a:r>
              <a:rPr lang="pt-BR" sz="1600" dirty="0"/>
              <a:t>I - práticas religiosas;  II - </a:t>
            </a:r>
            <a:r>
              <a:rPr lang="pt-BR" sz="1600" b="1" u="sng" dirty="0"/>
              <a:t>descanso</a:t>
            </a:r>
            <a:r>
              <a:rPr lang="pt-BR" sz="1600" dirty="0"/>
              <a:t>; III - lazer; IV - estudo; V - </a:t>
            </a:r>
            <a:r>
              <a:rPr lang="pt-BR" sz="1600" b="1" u="sng" dirty="0"/>
              <a:t>alimentação</a:t>
            </a:r>
            <a:r>
              <a:rPr lang="pt-BR" sz="1600" dirty="0"/>
              <a:t>; VI - atividades de relacionamento social;  VII - </a:t>
            </a:r>
            <a:r>
              <a:rPr lang="pt-BR" sz="1600" b="1" u="sng" dirty="0"/>
              <a:t>higiene pessoal</a:t>
            </a:r>
            <a:r>
              <a:rPr lang="pt-BR" sz="1600" dirty="0"/>
              <a:t>; VIII - troca de roupa ou uniforme, quando não houver obrigatoriedade de realizar a troca na empresa.” (NR)  </a:t>
            </a:r>
          </a:p>
          <a:p>
            <a:endParaRPr lang="pt-BR"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2564903"/>
            <a:ext cx="1440000" cy="189083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80816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Direito Comum e Jurisprudência </a:t>
            </a:r>
          </a:p>
        </p:txBody>
      </p:sp>
      <p:sp>
        <p:nvSpPr>
          <p:cNvPr id="3" name="CaixaDeTexto 2"/>
          <p:cNvSpPr txBox="1"/>
          <p:nvPr/>
        </p:nvSpPr>
        <p:spPr bwMode="blackWhite">
          <a:xfrm>
            <a:off x="1763688" y="1196752"/>
            <a:ext cx="6840760" cy="2523768"/>
          </a:xfrm>
          <a:prstGeom prst="rect">
            <a:avLst/>
          </a:prstGeom>
          <a:noFill/>
        </p:spPr>
        <p:txBody>
          <a:bodyPr wrap="square" rtlCol="0">
            <a:spAutoFit/>
          </a:bodyPr>
          <a:lstStyle/>
          <a:p>
            <a:pPr algn="just"/>
            <a:r>
              <a:rPr lang="pt-BR" sz="2200" b="1" dirty="0">
                <a:solidFill>
                  <a:srgbClr val="C00000"/>
                </a:solidFill>
              </a:rPr>
              <a:t>Antes da Reforma: </a:t>
            </a:r>
            <a:r>
              <a:rPr lang="pt-BR" sz="2000" dirty="0"/>
              <a:t>8ª Parágrafo único - O direito comum será fonte subsidiária do direito do trabalho, </a:t>
            </a:r>
            <a:r>
              <a:rPr lang="pt-BR" sz="2000" b="1" u="sng" dirty="0"/>
              <a:t>naquilo em que não for incompatível com os princípios fundamentais deste.</a:t>
            </a:r>
          </a:p>
          <a:p>
            <a:pPr algn="just"/>
            <a:endParaRPr lang="pt-BR" sz="2200" b="1" dirty="0">
              <a:solidFill>
                <a:srgbClr val="C00000"/>
              </a:solidFill>
            </a:endParaRPr>
          </a:p>
          <a:p>
            <a:pPr algn="just"/>
            <a:r>
              <a:rPr lang="pt-BR" sz="2200" b="1" dirty="0">
                <a:solidFill>
                  <a:srgbClr val="C00000"/>
                </a:solidFill>
              </a:rPr>
              <a:t>Depois da Reforma: </a:t>
            </a:r>
            <a:r>
              <a:rPr lang="pt-BR" sz="2000" dirty="0"/>
              <a:t>8º § 1º  O direito comum será fonte subsidiária do direito do trabalho. </a:t>
            </a:r>
          </a:p>
          <a:p>
            <a:pPr algn="just"/>
            <a:endParaRPr lang="pt-BR" sz="1600" dirty="0"/>
          </a:p>
          <a:p>
            <a:pPr algn="just"/>
            <a:endParaRPr lang="pt-BR" sz="16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9" y="1326867"/>
            <a:ext cx="1110120" cy="13681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30" y="3969078"/>
            <a:ext cx="1110120" cy="13681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4" name="Retângulo 3"/>
          <p:cNvSpPr/>
          <p:nvPr/>
        </p:nvSpPr>
        <p:spPr>
          <a:xfrm>
            <a:off x="1773550" y="3501008"/>
            <a:ext cx="6840760" cy="2431435"/>
          </a:xfrm>
          <a:prstGeom prst="rect">
            <a:avLst/>
          </a:prstGeom>
        </p:spPr>
        <p:txBody>
          <a:bodyPr wrap="square">
            <a:spAutoFit/>
          </a:bodyPr>
          <a:lstStyle/>
          <a:p>
            <a:pPr lvl="0" algn="just"/>
            <a:r>
              <a:rPr lang="pt-BR" sz="2200" b="1" dirty="0">
                <a:solidFill>
                  <a:srgbClr val="C00000"/>
                </a:solidFill>
              </a:rPr>
              <a:t>Antes da Reforma: </a:t>
            </a:r>
            <a:r>
              <a:rPr lang="pt-BR" dirty="0">
                <a:solidFill>
                  <a:prstClr val="black"/>
                </a:solidFill>
              </a:rPr>
              <a:t>Não havia previsão legal sobre o tema. </a:t>
            </a:r>
            <a:r>
              <a:rPr lang="pt-BR" b="1" u="sng" dirty="0" err="1">
                <a:solidFill>
                  <a:prstClr val="black"/>
                </a:solidFill>
              </a:rPr>
              <a:t>Súm</a:t>
            </a:r>
            <a:r>
              <a:rPr lang="pt-BR" b="1" u="sng" dirty="0">
                <a:solidFill>
                  <a:prstClr val="black"/>
                </a:solidFill>
              </a:rPr>
              <a:t> 331 e 277 do TST </a:t>
            </a:r>
            <a:r>
              <a:rPr lang="pt-BR" dirty="0">
                <a:solidFill>
                  <a:prstClr val="black"/>
                </a:solidFill>
              </a:rPr>
              <a:t>(Terceirização e Ultratividade)</a:t>
            </a:r>
            <a:endParaRPr lang="pt-BR" u="sng" dirty="0">
              <a:solidFill>
                <a:prstClr val="black"/>
              </a:solidFill>
            </a:endParaRPr>
          </a:p>
          <a:p>
            <a:pPr lvl="0" algn="just"/>
            <a:endParaRPr lang="pt-BR" b="1" dirty="0">
              <a:solidFill>
                <a:prstClr val="black"/>
              </a:solidFill>
            </a:endParaRPr>
          </a:p>
          <a:p>
            <a:pPr lvl="0" algn="just"/>
            <a:r>
              <a:rPr lang="pt-BR" sz="2200" b="1" dirty="0">
                <a:solidFill>
                  <a:srgbClr val="C00000"/>
                </a:solidFill>
              </a:rPr>
              <a:t>Depois da Reforma: </a:t>
            </a:r>
            <a:r>
              <a:rPr lang="pt-BR" dirty="0"/>
              <a:t>8º § 2º Súmulas e outros enunciados de jurisprudência editados pelo Tribunal Superior do Trabalho e pelos Tribunais Regionais do Trabalho </a:t>
            </a:r>
            <a:r>
              <a:rPr lang="pt-BR" b="1" u="sng" dirty="0"/>
              <a:t>não poderão restringir direitos legalmente previstos nem criar obrigações que não estejam previstas em lei. </a:t>
            </a:r>
          </a:p>
        </p:txBody>
      </p:sp>
    </p:spTree>
    <p:extLst>
      <p:ext uri="{BB962C8B-B14F-4D97-AF65-F5344CB8AC3E}">
        <p14:creationId xmlns:p14="http://schemas.microsoft.com/office/powerpoint/2010/main" val="170531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Responsabilidade do sócio retirante</a:t>
            </a:r>
          </a:p>
        </p:txBody>
      </p:sp>
      <p:sp>
        <p:nvSpPr>
          <p:cNvPr id="3" name="CaixaDeTexto 2"/>
          <p:cNvSpPr txBox="1"/>
          <p:nvPr/>
        </p:nvSpPr>
        <p:spPr bwMode="blackWhite">
          <a:xfrm>
            <a:off x="1907704" y="1355073"/>
            <a:ext cx="6840760" cy="4708981"/>
          </a:xfrm>
          <a:prstGeom prst="rect">
            <a:avLst/>
          </a:prstGeom>
          <a:noFill/>
        </p:spPr>
        <p:txBody>
          <a:bodyPr wrap="square" rtlCol="0">
            <a:spAutoFit/>
          </a:bodyPr>
          <a:lstStyle/>
          <a:p>
            <a:pPr algn="just"/>
            <a:r>
              <a:rPr lang="pt-BR" sz="2200" b="1" dirty="0">
                <a:solidFill>
                  <a:srgbClr val="C00000"/>
                </a:solidFill>
              </a:rPr>
              <a:t>Antes da Reforma: </a:t>
            </a:r>
            <a:r>
              <a:rPr lang="pt-BR" sz="2000" dirty="0"/>
              <a:t>Não havia previsão legal sobre o tema. </a:t>
            </a:r>
          </a:p>
          <a:p>
            <a:pPr algn="just"/>
            <a:endParaRPr lang="pt-BR" dirty="0"/>
          </a:p>
          <a:p>
            <a:pPr algn="just"/>
            <a:r>
              <a:rPr lang="pt-BR" sz="2200" b="1" dirty="0">
                <a:solidFill>
                  <a:srgbClr val="C00000"/>
                </a:solidFill>
              </a:rPr>
              <a:t>Depois da Reforma: </a:t>
            </a:r>
            <a:r>
              <a:rPr lang="pt-BR" sz="2000" dirty="0"/>
              <a:t>Art. 10-A.  </a:t>
            </a:r>
            <a:r>
              <a:rPr lang="pt-BR" sz="2000" b="1" u="sng" dirty="0"/>
              <a:t>O sócio retirante responde subsidiariamente </a:t>
            </a:r>
            <a:r>
              <a:rPr lang="pt-BR" sz="2000" dirty="0"/>
              <a:t>pelas obrigações trabalhistas da sociedade relativas ao período em que figurou como sócio, somente em ações ajuizadas até dois anos depois de averbada a modificação do contrato, observada a seguinte ordem de preferência: </a:t>
            </a:r>
          </a:p>
          <a:p>
            <a:pPr algn="just"/>
            <a:endParaRPr lang="pt-BR" sz="2000" dirty="0"/>
          </a:p>
          <a:p>
            <a:pPr algn="just"/>
            <a:r>
              <a:rPr lang="pt-BR" sz="2000" dirty="0"/>
              <a:t>I - a empresa devedora;  II - os sócios atuais; e  III - os sócios retirantes.  </a:t>
            </a:r>
          </a:p>
          <a:p>
            <a:pPr algn="just"/>
            <a:endParaRPr lang="pt-BR" sz="2000" dirty="0"/>
          </a:p>
          <a:p>
            <a:pPr algn="just"/>
            <a:r>
              <a:rPr lang="pt-BR" sz="2000" dirty="0"/>
              <a:t>Parágrafo único.  </a:t>
            </a:r>
            <a:r>
              <a:rPr lang="pt-BR" sz="2000" b="1" u="sng" dirty="0"/>
              <a:t>O sócio retirante responderá solidariamente </a:t>
            </a:r>
            <a:r>
              <a:rPr lang="pt-BR" sz="2000" dirty="0"/>
              <a:t>com os demais quando ficar </a:t>
            </a:r>
            <a:r>
              <a:rPr lang="pt-BR" sz="2000" b="1" u="sng" dirty="0"/>
              <a:t>comprovada fraude </a:t>
            </a:r>
            <a:r>
              <a:rPr lang="pt-BR" sz="2000" dirty="0"/>
              <a:t>na alteração societária decorrente da modificação do contrato.” </a:t>
            </a:r>
          </a:p>
          <a:p>
            <a:endParaRPr lang="pt-BR"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809564"/>
            <a:ext cx="1440161"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06747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Horas </a:t>
            </a:r>
            <a:r>
              <a:rPr lang="pt-BR" i="1" dirty="0"/>
              <a:t>in itinere</a:t>
            </a:r>
            <a:endParaRPr lang="pt-BR" dirty="0"/>
          </a:p>
        </p:txBody>
      </p:sp>
      <p:sp>
        <p:nvSpPr>
          <p:cNvPr id="3" name="CaixaDeTexto 2"/>
          <p:cNvSpPr txBox="1"/>
          <p:nvPr/>
        </p:nvSpPr>
        <p:spPr bwMode="blackWhite">
          <a:xfrm>
            <a:off x="1835695" y="1196752"/>
            <a:ext cx="6630451" cy="5047536"/>
          </a:xfrm>
          <a:prstGeom prst="rect">
            <a:avLst/>
          </a:prstGeom>
          <a:noFill/>
        </p:spPr>
        <p:txBody>
          <a:bodyPr wrap="square" rtlCol="0">
            <a:spAutoFit/>
          </a:bodyPr>
          <a:lstStyle/>
          <a:p>
            <a:pPr algn="just"/>
            <a:r>
              <a:rPr lang="pt-BR" sz="2200" b="1" dirty="0">
                <a:solidFill>
                  <a:srgbClr val="C00000"/>
                </a:solidFill>
              </a:rPr>
              <a:t>Antes da Reforma: </a:t>
            </a:r>
            <a:r>
              <a:rPr lang="pt-BR" sz="2000" dirty="0"/>
              <a:t>Art. 58 §2</a:t>
            </a:r>
            <a:r>
              <a:rPr lang="pt-BR" sz="2000" u="sng" baseline="30000" dirty="0"/>
              <a:t>o</a:t>
            </a:r>
            <a:r>
              <a:rPr lang="pt-BR" sz="2000" dirty="0"/>
              <a:t> O tempo despendido pelo empregado até o local de trabalho e para o seu retorno, por qualquer meio de transporte, não será computado na jornada de trabalho, </a:t>
            </a:r>
            <a:r>
              <a:rPr lang="pt-BR" sz="2000" b="1" u="sng" dirty="0"/>
              <a:t>salvo quando, tratando-se de local de difícil acesso ou não servido por transporte público, o empregador fornecer a condução</a:t>
            </a:r>
            <a:r>
              <a:rPr lang="pt-BR" sz="2000" dirty="0"/>
              <a:t>.</a:t>
            </a:r>
          </a:p>
          <a:p>
            <a:pPr algn="just"/>
            <a:endParaRPr lang="pt-BR" sz="2000" dirty="0"/>
          </a:p>
          <a:p>
            <a:pPr algn="just"/>
            <a:endParaRPr lang="pt-BR" sz="2000" dirty="0"/>
          </a:p>
          <a:p>
            <a:pPr algn="just"/>
            <a:r>
              <a:rPr lang="pt-BR" sz="2200" b="1" dirty="0">
                <a:solidFill>
                  <a:srgbClr val="C00000"/>
                </a:solidFill>
              </a:rPr>
              <a:t>Depois da Reforma: </a:t>
            </a:r>
            <a:r>
              <a:rPr lang="pt-BR" sz="2000" dirty="0"/>
              <a:t>Art. 58 §2º  O tempo despendido pelo empregado desde a sua residência até a efetiva ocupação do posto de trabalho e para o seu retorno, caminhando ou por qualquer meio de transporte, inclusive o fornecido pelo empregador, </a:t>
            </a:r>
            <a:r>
              <a:rPr lang="pt-BR" sz="2000" b="1" u="sng" dirty="0"/>
              <a:t>não será computado na jornada de trabalho, por não ser tempo à disposição do empregador</a:t>
            </a:r>
            <a:r>
              <a:rPr lang="pt-BR" sz="2000" dirty="0"/>
              <a:t>.  </a:t>
            </a:r>
          </a:p>
          <a:p>
            <a:pPr algn="just"/>
            <a:endParaRPr lang="pt-BR" sz="2000" dirty="0"/>
          </a:p>
          <a:p>
            <a:endParaRPr lang="pt-BR"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861569"/>
            <a:ext cx="1512168" cy="1800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7192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67544" y="128385"/>
            <a:ext cx="7272808" cy="553998"/>
          </a:xfrm>
        </p:spPr>
        <p:txBody>
          <a:bodyPr>
            <a:normAutofit/>
          </a:bodyPr>
          <a:lstStyle/>
          <a:p>
            <a:pPr algn="l"/>
            <a:r>
              <a:rPr lang="pt-BR" dirty="0"/>
              <a:t>Horas extras</a:t>
            </a:r>
          </a:p>
        </p:txBody>
      </p:sp>
      <p:sp>
        <p:nvSpPr>
          <p:cNvPr id="3" name="CaixaDeTexto 2"/>
          <p:cNvSpPr txBox="1"/>
          <p:nvPr/>
        </p:nvSpPr>
        <p:spPr bwMode="blackWhite">
          <a:xfrm>
            <a:off x="1868160" y="836712"/>
            <a:ext cx="6630451" cy="3585597"/>
          </a:xfrm>
          <a:prstGeom prst="rect">
            <a:avLst/>
          </a:prstGeom>
          <a:noFill/>
        </p:spPr>
        <p:txBody>
          <a:bodyPr wrap="square" rtlCol="0">
            <a:spAutoFit/>
          </a:bodyPr>
          <a:lstStyle/>
          <a:p>
            <a:pPr algn="just"/>
            <a:r>
              <a:rPr lang="pt-BR" sz="2200" b="1" dirty="0">
                <a:solidFill>
                  <a:srgbClr val="C00000"/>
                </a:solidFill>
              </a:rPr>
              <a:t>Antes da Reforma: </a:t>
            </a:r>
            <a:r>
              <a:rPr lang="pt-BR" sz="1500" dirty="0"/>
              <a:t>Art. 59 - A duração normal do trabalho poderá ser acrescida de horas suplementares, em número não excedente de 2 (duas), </a:t>
            </a:r>
            <a:r>
              <a:rPr lang="pt-BR" sz="1500" b="1" u="sng" dirty="0"/>
              <a:t>mediante acordo escrito </a:t>
            </a:r>
            <a:r>
              <a:rPr lang="pt-BR" sz="1500" dirty="0"/>
              <a:t>entre empregador e empregado, ou mediante contrato coletivo de trabalho.</a:t>
            </a:r>
          </a:p>
          <a:p>
            <a:pPr algn="just"/>
            <a:endParaRPr lang="pt-BR" sz="500" dirty="0"/>
          </a:p>
          <a:p>
            <a:pPr algn="just"/>
            <a:r>
              <a:rPr lang="pt-BR" sz="2200" b="1" dirty="0">
                <a:solidFill>
                  <a:srgbClr val="C00000"/>
                </a:solidFill>
              </a:rPr>
              <a:t>Depois da Reforma: </a:t>
            </a:r>
            <a:r>
              <a:rPr lang="pt-BR" sz="1500" dirty="0"/>
              <a:t>Art. 59.  A duração diária do trabalho poderá ser acrescida de horas extras, em número não excedente de duas, </a:t>
            </a:r>
            <a:r>
              <a:rPr lang="pt-BR" sz="1500" b="1" u="sng" dirty="0"/>
              <a:t>por acordo individua</a:t>
            </a:r>
            <a:r>
              <a:rPr lang="pt-BR" sz="1500" u="sng" dirty="0"/>
              <a:t>l</a:t>
            </a:r>
            <a:r>
              <a:rPr lang="pt-BR" sz="1500" dirty="0"/>
              <a:t>, convenção coletiva ou acordo coletivo de trabalho. </a:t>
            </a:r>
          </a:p>
          <a:p>
            <a:pPr algn="just"/>
            <a:endParaRPr lang="pt-BR" sz="500" dirty="0"/>
          </a:p>
          <a:p>
            <a:pPr algn="just"/>
            <a:r>
              <a:rPr lang="pt-BR" sz="1500" dirty="0"/>
              <a:t>§ 1º  A remuneração da hora extra será, pelo menos, 50% (cinquenta por cento) superior à da hora normal.</a:t>
            </a:r>
          </a:p>
          <a:p>
            <a:pPr algn="just"/>
            <a:endParaRPr lang="pt-BR" sz="1600" dirty="0"/>
          </a:p>
          <a:p>
            <a:pPr algn="just"/>
            <a:endParaRPr lang="pt-BR" sz="1700" dirty="0"/>
          </a:p>
          <a:p>
            <a:pPr algn="just"/>
            <a:endParaRPr lang="pt-BR" sz="1700" dirty="0"/>
          </a:p>
          <a:p>
            <a:endParaRPr lang="pt-BR"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053" y="4509120"/>
            <a:ext cx="1046401" cy="12961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617" y="1484784"/>
            <a:ext cx="1075837" cy="12961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Lst>
        </p:spPr>
      </p:pic>
      <p:sp>
        <p:nvSpPr>
          <p:cNvPr id="5" name="Retângulo 4"/>
          <p:cNvSpPr/>
          <p:nvPr/>
        </p:nvSpPr>
        <p:spPr>
          <a:xfrm>
            <a:off x="1847533" y="3501008"/>
            <a:ext cx="6630451" cy="3308598"/>
          </a:xfrm>
          <a:prstGeom prst="rect">
            <a:avLst/>
          </a:prstGeom>
        </p:spPr>
        <p:txBody>
          <a:bodyPr wrap="square">
            <a:spAutoFit/>
          </a:bodyPr>
          <a:lstStyle/>
          <a:p>
            <a:pPr lvl="0" algn="just"/>
            <a:r>
              <a:rPr lang="pt-BR" sz="2200" b="1" dirty="0">
                <a:solidFill>
                  <a:srgbClr val="C00000"/>
                </a:solidFill>
              </a:rPr>
              <a:t>Antes da Reforma: </a:t>
            </a:r>
            <a:r>
              <a:rPr lang="pt-BR" sz="1500" dirty="0">
                <a:solidFill>
                  <a:prstClr val="black"/>
                </a:solidFill>
              </a:rPr>
              <a:t>Art. 61 - Ocorrendo </a:t>
            </a:r>
            <a:r>
              <a:rPr lang="pt-BR" sz="1500" b="1" u="sng" dirty="0">
                <a:solidFill>
                  <a:prstClr val="black"/>
                </a:solidFill>
              </a:rPr>
              <a:t>necessidade imperiosa</a:t>
            </a:r>
            <a:r>
              <a:rPr lang="pt-BR" sz="1500" dirty="0">
                <a:solidFill>
                  <a:prstClr val="black"/>
                </a:solidFill>
              </a:rPr>
              <a:t>, poderá a duração do trabalho </a:t>
            </a:r>
            <a:r>
              <a:rPr lang="pt-BR" sz="1500" b="1" u="sng" dirty="0">
                <a:solidFill>
                  <a:prstClr val="black"/>
                </a:solidFill>
              </a:rPr>
              <a:t>exceder do limite legal ou convencionado</a:t>
            </a:r>
            <a:r>
              <a:rPr lang="pt-BR" sz="1500" dirty="0">
                <a:solidFill>
                  <a:prstClr val="black"/>
                </a:solidFill>
              </a:rPr>
              <a:t>, seja para fazer face a </a:t>
            </a:r>
            <a:r>
              <a:rPr lang="pt-BR" sz="1500" b="1" u="sng" dirty="0">
                <a:solidFill>
                  <a:prstClr val="black"/>
                </a:solidFill>
              </a:rPr>
              <a:t>motivo de força maior</a:t>
            </a:r>
            <a:r>
              <a:rPr lang="pt-BR" sz="1500" dirty="0">
                <a:solidFill>
                  <a:prstClr val="black"/>
                </a:solidFill>
              </a:rPr>
              <a:t>, seja para atender à realização ou conclusão de </a:t>
            </a:r>
            <a:r>
              <a:rPr lang="pt-BR" sz="1500" b="1" u="sng" dirty="0">
                <a:solidFill>
                  <a:prstClr val="black"/>
                </a:solidFill>
              </a:rPr>
              <a:t>serviços inadiáveis</a:t>
            </a:r>
            <a:r>
              <a:rPr lang="pt-BR" sz="1500" dirty="0">
                <a:solidFill>
                  <a:prstClr val="black"/>
                </a:solidFill>
              </a:rPr>
              <a:t> ou cuja inexecução possa </a:t>
            </a:r>
            <a:r>
              <a:rPr lang="pt-BR" sz="1500" b="1" u="sng" dirty="0">
                <a:solidFill>
                  <a:prstClr val="black"/>
                </a:solidFill>
              </a:rPr>
              <a:t>acarretar prejuízo manifesto</a:t>
            </a:r>
            <a:r>
              <a:rPr lang="pt-BR" sz="1500" dirty="0">
                <a:solidFill>
                  <a:prstClr val="black"/>
                </a:solidFill>
              </a:rPr>
              <a:t>.</a:t>
            </a:r>
            <a:r>
              <a:rPr lang="pt-BR" sz="1500" b="1" dirty="0">
                <a:solidFill>
                  <a:srgbClr val="C00000"/>
                </a:solidFill>
              </a:rPr>
              <a:t> </a:t>
            </a:r>
          </a:p>
          <a:p>
            <a:pPr lvl="0" algn="just"/>
            <a:endParaRPr lang="pt-BR" sz="1500" b="1" dirty="0">
              <a:solidFill>
                <a:srgbClr val="C00000"/>
              </a:solidFill>
            </a:endParaRPr>
          </a:p>
          <a:p>
            <a:pPr lvl="0" algn="just"/>
            <a:r>
              <a:rPr lang="pt-BR" sz="1500" dirty="0">
                <a:solidFill>
                  <a:prstClr val="black"/>
                </a:solidFill>
              </a:rPr>
              <a:t>§1º - O excesso, nos casos deste artigo, poderá ser exigido independentemente de acordo ou contrato coletivo e </a:t>
            </a:r>
            <a:r>
              <a:rPr lang="pt-BR" sz="1500" b="1" u="sng" dirty="0">
                <a:solidFill>
                  <a:prstClr val="black"/>
                </a:solidFill>
              </a:rPr>
              <a:t>deverá ser comunicado, dentro de 10 (dez) dias, à autoridade competente em matéria de trabalho</a:t>
            </a:r>
            <a:r>
              <a:rPr lang="pt-BR" sz="1500" dirty="0">
                <a:solidFill>
                  <a:prstClr val="black"/>
                </a:solidFill>
              </a:rPr>
              <a:t>, ou, antes desse prazo, </a:t>
            </a:r>
            <a:r>
              <a:rPr lang="pt-BR" sz="1500" b="1" u="sng" dirty="0">
                <a:solidFill>
                  <a:prstClr val="black"/>
                </a:solidFill>
              </a:rPr>
              <a:t>justificado no momento da fiscalização sem prejuízo dessa comunicação.</a:t>
            </a:r>
          </a:p>
          <a:p>
            <a:pPr lvl="0" algn="just"/>
            <a:endParaRPr lang="pt-BR" sz="1500" b="1" dirty="0">
              <a:solidFill>
                <a:srgbClr val="C00000"/>
              </a:solidFill>
            </a:endParaRPr>
          </a:p>
          <a:p>
            <a:pPr lvl="0" algn="just"/>
            <a:r>
              <a:rPr lang="pt-BR" sz="2200" b="1" dirty="0">
                <a:solidFill>
                  <a:srgbClr val="C00000"/>
                </a:solidFill>
              </a:rPr>
              <a:t>Depois da Reforma: </a:t>
            </a:r>
            <a:r>
              <a:rPr lang="pt-BR" sz="1500" dirty="0">
                <a:solidFill>
                  <a:prstClr val="black"/>
                </a:solidFill>
              </a:rPr>
              <a:t>61 (...) §1º  </a:t>
            </a:r>
            <a:r>
              <a:rPr lang="pt-BR" sz="1500" b="1" u="sng" dirty="0">
                <a:solidFill>
                  <a:prstClr val="black"/>
                </a:solidFill>
              </a:rPr>
              <a:t>O excesso</a:t>
            </a:r>
            <a:r>
              <a:rPr lang="pt-BR" sz="1500" dirty="0">
                <a:solidFill>
                  <a:prstClr val="black"/>
                </a:solidFill>
              </a:rPr>
              <a:t>, nos casos deste artigo, pode ser exigido </a:t>
            </a:r>
            <a:r>
              <a:rPr lang="pt-BR" sz="1500" b="1" u="sng" dirty="0">
                <a:solidFill>
                  <a:prstClr val="black"/>
                </a:solidFill>
              </a:rPr>
              <a:t>independentemente de convenção coletiva ou acordo coletivo de trabalho.</a:t>
            </a:r>
          </a:p>
        </p:txBody>
      </p:sp>
    </p:spTree>
    <p:extLst>
      <p:ext uri="{BB962C8B-B14F-4D97-AF65-F5344CB8AC3E}">
        <p14:creationId xmlns:p14="http://schemas.microsoft.com/office/powerpoint/2010/main" val="210476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6859</TotalTime>
  <Words>2872</Words>
  <Application>Microsoft Office PowerPoint</Application>
  <PresentationFormat>Apresentação na tela (4:3)</PresentationFormat>
  <Paragraphs>333</Paragraphs>
  <Slides>34</Slides>
  <Notes>0</Notes>
  <HiddenSlides>0</HiddenSlides>
  <MMClips>0</MMClips>
  <ScaleCrop>false</ScaleCrop>
  <HeadingPairs>
    <vt:vector size="4" baseType="variant">
      <vt:variant>
        <vt:lpstr>Tema</vt:lpstr>
      </vt:variant>
      <vt:variant>
        <vt:i4>1</vt:i4>
      </vt:variant>
      <vt:variant>
        <vt:lpstr>Títulos de slides</vt:lpstr>
      </vt:variant>
      <vt:variant>
        <vt:i4>34</vt:i4>
      </vt:variant>
    </vt:vector>
  </HeadingPairs>
  <TitlesOfParts>
    <vt:vector size="35" baseType="lpstr">
      <vt:lpstr>Tema do Office</vt:lpstr>
      <vt:lpstr>Apresentação do PowerPoint</vt:lpstr>
      <vt:lpstr>Breve síntese </vt:lpstr>
      <vt:lpstr>Cenário atual</vt:lpstr>
      <vt:lpstr>Grupo Econômico</vt:lpstr>
      <vt:lpstr>Permanência do empregado na empresa</vt:lpstr>
      <vt:lpstr>Direito Comum e Jurisprudência </vt:lpstr>
      <vt:lpstr>Responsabilidade do sócio retirante</vt:lpstr>
      <vt:lpstr>Horas in itinere</vt:lpstr>
      <vt:lpstr>Horas extras</vt:lpstr>
      <vt:lpstr>Intervalo intrajornada não concedido</vt:lpstr>
      <vt:lpstr>Compensação de jornada</vt:lpstr>
      <vt:lpstr>Banco de horas</vt:lpstr>
      <vt:lpstr>Jornada 12 x 36</vt:lpstr>
      <vt:lpstr>Teletrabalho</vt:lpstr>
      <vt:lpstr>Teletrabalho</vt:lpstr>
      <vt:lpstr>Férias</vt:lpstr>
      <vt:lpstr>Dano extrapatrimonial</vt:lpstr>
      <vt:lpstr>Dano extrapatrimonial</vt:lpstr>
      <vt:lpstr>Intervalo 15min e Amamentação</vt:lpstr>
      <vt:lpstr>Trabalho autônomo e Vestimentas</vt:lpstr>
      <vt:lpstr>Trabalho intermitente</vt:lpstr>
      <vt:lpstr>Sucessão empresarial</vt:lpstr>
      <vt:lpstr>Parcelas que não integram a remuneração</vt:lpstr>
      <vt:lpstr>Rescisão contratual por acordo</vt:lpstr>
      <vt:lpstr>Quitação anual e Preposto </vt:lpstr>
      <vt:lpstr>Contribuição Sindical</vt:lpstr>
      <vt:lpstr>Negociação coletiva</vt:lpstr>
      <vt:lpstr>Negociação coletiva</vt:lpstr>
      <vt:lpstr>Negociação coletiva</vt:lpstr>
      <vt:lpstr>Ultratividade  e Contagem de Prazos</vt:lpstr>
      <vt:lpstr>Terceirização</vt:lpstr>
      <vt:lpstr>Terceirização</vt:lpstr>
      <vt:lpstr>Próximos passos</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Elisangela Pereira Lopes</dc:creator>
  <cp:lastModifiedBy>Paulo Alves</cp:lastModifiedBy>
  <cp:revision>140</cp:revision>
  <dcterms:created xsi:type="dcterms:W3CDTF">2017-06-06T13:19:59Z</dcterms:created>
  <dcterms:modified xsi:type="dcterms:W3CDTF">2017-09-05T11:46:03Z</dcterms:modified>
</cp:coreProperties>
</file>