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20.xml" ContentType="application/vnd.openxmlformats-officedocument.presentationml.notesSlide+xml"/>
  <Override PartName="/ppt/notesSlides/notesSlide7.xml" ContentType="application/vnd.openxmlformats-officedocument.presentationml.notesSlide+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20.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7.jpeg" ContentType="image/jpeg"/>
  <Override PartName="/ppt/media/image1.png" ContentType="image/png"/>
  <Override PartName="/ppt/media/image2.png" ContentType="image/png"/>
  <Override PartName="/ppt/media/image9.jpeg" ContentType="image/jpeg"/>
  <Override PartName="/ppt/media/image3.png" ContentType="image/png"/>
  <Override PartName="/ppt/media/image6.jpeg" ContentType="image/jpeg"/>
  <Override PartName="/ppt/media/image4.png" ContentType="image/png"/>
  <Override PartName="/ppt/media/image5.jpeg" ContentType="image/jpeg"/>
  <Override PartName="/ppt/media/image8.jpeg" ContentType="image/jpeg"/>
  <Override PartName="/ppt/media/image10.jpeg" ContentType="image/jpeg"/>
  <Override PartName="/ppt/media/image11.jpeg" ContentType="image/jpe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756000" y="5078520"/>
            <a:ext cx="6047640" cy="4811040"/>
          </a:xfrm>
          <a:prstGeom prst="rect">
            <a:avLst/>
          </a:prstGeom>
        </p:spPr>
        <p:txBody>
          <a:bodyPr lIns="0" rIns="0" tIns="0" bIns="0"/>
          <a:p>
            <a:r>
              <a:rPr b="0" lang="pt-BR" sz="2000" spc="-1" strike="noStrike">
                <a:solidFill>
                  <a:srgbClr val="000000"/>
                </a:solidFill>
                <a:uFill>
                  <a:solidFill>
                    <a:srgbClr val="ffffff"/>
                  </a:solidFill>
                </a:uFill>
                <a:latin typeface="Arial"/>
              </a:rPr>
              <a:t>Clique para editar o formato de notas</a:t>
            </a:r>
            <a:endParaRPr b="0" lang="pt-BR" sz="2000" spc="-1" strike="noStrike">
              <a:solidFill>
                <a:srgbClr val="000000"/>
              </a:solidFill>
              <a:uFill>
                <a:solidFill>
                  <a:srgbClr val="ffffff"/>
                </a:solidFill>
              </a:uFill>
              <a:latin typeface="Arial"/>
            </a:endParaRPr>
          </a:p>
        </p:txBody>
      </p:sp>
      <p:sp>
        <p:nvSpPr>
          <p:cNvPr id="73" name="PlaceHolder 2"/>
          <p:cNvSpPr>
            <a:spLocks noGrp="1"/>
          </p:cNvSpPr>
          <p:nvPr>
            <p:ph type="hdr"/>
          </p:nvPr>
        </p:nvSpPr>
        <p:spPr>
          <a:xfrm>
            <a:off x="0" y="0"/>
            <a:ext cx="3280680" cy="534240"/>
          </a:xfrm>
          <a:prstGeom prst="rect">
            <a:avLst/>
          </a:prstGeom>
        </p:spPr>
        <p:txBody>
          <a:bodyPr lIns="0" rIns="0" tIns="0" bIns="0"/>
          <a:p>
            <a:r>
              <a:rPr b="0" lang="pt-BR" sz="1400" spc="-1" strike="noStrike">
                <a:solidFill>
                  <a:srgbClr val="000000"/>
                </a:solidFill>
                <a:uFill>
                  <a:solidFill>
                    <a:srgbClr val="ffffff"/>
                  </a:solidFill>
                </a:uFill>
                <a:latin typeface="Times New Roman"/>
              </a:rPr>
              <a:t>&lt;cabeçalho&gt;</a:t>
            </a:r>
            <a:endParaRPr b="0" lang="pt-BR" sz="1400" spc="-1" strike="noStrike">
              <a:solidFill>
                <a:srgbClr val="000000"/>
              </a:solidFill>
              <a:uFill>
                <a:solidFill>
                  <a:srgbClr val="ffffff"/>
                </a:solidFill>
              </a:uFill>
              <a:latin typeface="Times New Roman"/>
            </a:endParaRPr>
          </a:p>
        </p:txBody>
      </p:sp>
      <p:sp>
        <p:nvSpPr>
          <p:cNvPr id="74" name="PlaceHolder 3"/>
          <p:cNvSpPr>
            <a:spLocks noGrp="1"/>
          </p:cNvSpPr>
          <p:nvPr>
            <p:ph type="dt"/>
          </p:nvPr>
        </p:nvSpPr>
        <p:spPr>
          <a:xfrm>
            <a:off x="4278960" y="0"/>
            <a:ext cx="3280680" cy="534240"/>
          </a:xfrm>
          <a:prstGeom prst="rect">
            <a:avLst/>
          </a:prstGeom>
        </p:spPr>
        <p:txBody>
          <a:bodyPr lIns="0" rIns="0" tIns="0" bIns="0"/>
          <a:p>
            <a:pPr algn="r"/>
            <a:r>
              <a:rPr b="0" lang="pt-BR" sz="1400" spc="-1" strike="noStrike">
                <a:solidFill>
                  <a:srgbClr val="000000"/>
                </a:solidFill>
                <a:uFill>
                  <a:solidFill>
                    <a:srgbClr val="ffffff"/>
                  </a:solidFill>
                </a:uFill>
                <a:latin typeface="Times New Roman"/>
              </a:rPr>
              <a:t>&lt;data/hora&gt;</a:t>
            </a:r>
            <a:endParaRPr b="0" lang="pt-BR" sz="1400" spc="-1" strike="noStrike">
              <a:solidFill>
                <a:srgbClr val="000000"/>
              </a:solidFill>
              <a:uFill>
                <a:solidFill>
                  <a:srgbClr val="ffffff"/>
                </a:solidFill>
              </a:uFill>
              <a:latin typeface="Times New Roman"/>
            </a:endParaRPr>
          </a:p>
        </p:txBody>
      </p:sp>
      <p:sp>
        <p:nvSpPr>
          <p:cNvPr id="75" name="PlaceHolder 4"/>
          <p:cNvSpPr>
            <a:spLocks noGrp="1"/>
          </p:cNvSpPr>
          <p:nvPr>
            <p:ph type="ftr"/>
          </p:nvPr>
        </p:nvSpPr>
        <p:spPr>
          <a:xfrm>
            <a:off x="0" y="10157400"/>
            <a:ext cx="3280680" cy="534240"/>
          </a:xfrm>
          <a:prstGeom prst="rect">
            <a:avLst/>
          </a:prstGeom>
        </p:spPr>
        <p:txBody>
          <a:bodyPr lIns="0" rIns="0" tIns="0" bIns="0" anchor="b"/>
          <a:p>
            <a:r>
              <a:rPr b="0" lang="pt-BR" sz="1400" spc="-1" strike="noStrike">
                <a:solidFill>
                  <a:srgbClr val="000000"/>
                </a:solidFill>
                <a:uFill>
                  <a:solidFill>
                    <a:srgbClr val="ffffff"/>
                  </a:solidFill>
                </a:uFill>
                <a:latin typeface="Times New Roman"/>
              </a:rPr>
              <a:t>&lt;rodapé&gt;</a:t>
            </a:r>
            <a:endParaRPr b="0" lang="pt-BR" sz="1400" spc="-1" strike="noStrike">
              <a:solidFill>
                <a:srgbClr val="000000"/>
              </a:solidFill>
              <a:uFill>
                <a:solidFill>
                  <a:srgbClr val="ffffff"/>
                </a:solidFill>
              </a:uFill>
              <a:latin typeface="Times New Roman"/>
            </a:endParaRPr>
          </a:p>
        </p:txBody>
      </p:sp>
      <p:sp>
        <p:nvSpPr>
          <p:cNvPr id="76" name="PlaceHolder 5"/>
          <p:cNvSpPr>
            <a:spLocks noGrp="1"/>
          </p:cNvSpPr>
          <p:nvPr>
            <p:ph type="sldNum"/>
          </p:nvPr>
        </p:nvSpPr>
        <p:spPr>
          <a:xfrm>
            <a:off x="4278960" y="10157400"/>
            <a:ext cx="3280680" cy="534240"/>
          </a:xfrm>
          <a:prstGeom prst="rect">
            <a:avLst/>
          </a:prstGeom>
        </p:spPr>
        <p:txBody>
          <a:bodyPr lIns="0" rIns="0" tIns="0" bIns="0" anchor="b"/>
          <a:p>
            <a:pPr algn="r"/>
            <a:fld id="{FE7C8C2C-E29F-4143-91E7-6C809DB7E9A0}" type="slidenum">
              <a:rPr b="0" lang="pt-BR" sz="1400" spc="-1" strike="noStrike">
                <a:solidFill>
                  <a:srgbClr val="000000"/>
                </a:solidFill>
                <a:uFill>
                  <a:solidFill>
                    <a:srgbClr val="ffffff"/>
                  </a:solidFill>
                </a:uFill>
                <a:latin typeface="Times New Roman"/>
              </a:rPr>
              <a:t>&lt;número&gt;</a:t>
            </a:fld>
            <a:endParaRPr b="0" lang="pt-BR"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2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CustomShape 1"/>
          <p:cNvSpPr/>
          <p:nvPr/>
        </p:nvSpPr>
        <p:spPr>
          <a:xfrm>
            <a:off x="3884760" y="8685360"/>
            <a:ext cx="2970000" cy="456840"/>
          </a:xfrm>
          <a:prstGeom prst="rect">
            <a:avLst/>
          </a:prstGeom>
          <a:noFill/>
          <a:ln>
            <a:noFill/>
          </a:ln>
        </p:spPr>
        <p:style>
          <a:lnRef idx="0"/>
          <a:fillRef idx="0"/>
          <a:effectRef idx="0"/>
          <a:fontRef idx="minor"/>
        </p:style>
        <p:txBody>
          <a:bodyPr lIns="90000" rIns="90000" tIns="45000" bIns="45000" anchor="b"/>
          <a:p>
            <a:pPr algn="r">
              <a:lnSpc>
                <a:spcPct val="100000"/>
              </a:lnSpc>
            </a:pPr>
            <a:fld id="{51DD8AF6-342E-4A12-A91F-F5D4788B8BE8}" type="slidenum">
              <a:rPr b="0" lang="pt-BR" sz="1200" spc="-1" strike="noStrike">
                <a:solidFill>
                  <a:srgbClr val="000000"/>
                </a:solidFill>
                <a:uFill>
                  <a:solidFill>
                    <a:srgbClr val="ffffff"/>
                  </a:solidFill>
                </a:uFill>
                <a:latin typeface="+mn-lt"/>
                <a:ea typeface="+mn-ea"/>
              </a:rPr>
              <a:t>&lt;número&gt;</a:t>
            </a:fld>
            <a:endParaRPr b="0" lang="pt-BR" sz="1800" spc="-1" strike="noStrike">
              <a:solidFill>
                <a:srgbClr val="000000"/>
              </a:solidFill>
              <a:uFill>
                <a:solidFill>
                  <a:srgbClr val="ffffff"/>
                </a:solidFill>
              </a:uFill>
              <a:latin typeface="Arial"/>
            </a:endParaRPr>
          </a:p>
        </p:txBody>
      </p:sp>
      <p:sp>
        <p:nvSpPr>
          <p:cNvPr id="132" name="PlaceHolder 2"/>
          <p:cNvSpPr>
            <a:spLocks noGrp="1"/>
          </p:cNvSpPr>
          <p:nvPr>
            <p:ph type="body"/>
          </p:nvPr>
        </p:nvSpPr>
        <p:spPr>
          <a:xfrm>
            <a:off x="755640" y="5078520"/>
            <a:ext cx="6014880" cy="4778280"/>
          </a:xfrm>
          <a:prstGeom prst="rect">
            <a:avLst/>
          </a:prstGeom>
        </p:spPr>
        <p:txBody>
          <a:bodyPr lIns="0" rIns="0" tIns="0" bIns="0" anchor="ctr"/>
          <a:p>
            <a:endParaRPr b="0" lang="pt-BR" sz="2000" spc="-1" strike="noStrike">
              <a:solidFill>
                <a:srgbClr val="000000"/>
              </a:solidFill>
              <a:uFill>
                <a:solidFill>
                  <a:srgbClr val="ffffff"/>
                </a:solidFill>
              </a:uFill>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CustomShape 1"/>
          <p:cNvSpPr/>
          <p:nvPr/>
        </p:nvSpPr>
        <p:spPr>
          <a:xfrm>
            <a:off x="3884760" y="8685360"/>
            <a:ext cx="2970000" cy="456840"/>
          </a:xfrm>
          <a:prstGeom prst="rect">
            <a:avLst/>
          </a:prstGeom>
          <a:noFill/>
          <a:ln>
            <a:noFill/>
          </a:ln>
        </p:spPr>
        <p:style>
          <a:lnRef idx="0"/>
          <a:fillRef idx="0"/>
          <a:effectRef idx="0"/>
          <a:fontRef idx="minor"/>
        </p:style>
        <p:txBody>
          <a:bodyPr lIns="90000" rIns="90000" tIns="45000" bIns="45000" anchor="b"/>
          <a:p>
            <a:pPr algn="r">
              <a:lnSpc>
                <a:spcPct val="100000"/>
              </a:lnSpc>
            </a:pPr>
            <a:fld id="{0701FFAD-B9C4-4224-BC61-F8A1CDA30DE2}" type="slidenum">
              <a:rPr b="0" lang="pt-BR" sz="1200" spc="-1" strike="noStrike">
                <a:solidFill>
                  <a:srgbClr val="000000"/>
                </a:solidFill>
                <a:uFill>
                  <a:solidFill>
                    <a:srgbClr val="ffffff"/>
                  </a:solidFill>
                </a:uFill>
                <a:latin typeface="+mn-lt"/>
                <a:ea typeface="+mn-ea"/>
              </a:rPr>
              <a:t>&lt;número&gt;</a:t>
            </a:fld>
            <a:endParaRPr b="0" lang="pt-BR" sz="1800" spc="-1" strike="noStrike">
              <a:solidFill>
                <a:srgbClr val="000000"/>
              </a:solidFill>
              <a:uFill>
                <a:solidFill>
                  <a:srgbClr val="ffffff"/>
                </a:solidFill>
              </a:uFill>
              <a:latin typeface="Arial"/>
            </a:endParaRPr>
          </a:p>
        </p:txBody>
      </p:sp>
      <p:sp>
        <p:nvSpPr>
          <p:cNvPr id="126" name="PlaceHolder 2"/>
          <p:cNvSpPr>
            <a:spLocks noGrp="1"/>
          </p:cNvSpPr>
          <p:nvPr>
            <p:ph type="body"/>
          </p:nvPr>
        </p:nvSpPr>
        <p:spPr>
          <a:xfrm>
            <a:off x="755640" y="5078520"/>
            <a:ext cx="6014880" cy="4778280"/>
          </a:xfrm>
          <a:prstGeom prst="rect">
            <a:avLst/>
          </a:prstGeom>
        </p:spPr>
        <p:txBody>
          <a:bodyPr lIns="0" rIns="0" tIns="0" bIns="0" anchor="ctr"/>
          <a:p>
            <a:endParaRPr b="0" lang="pt-BR" sz="2000" spc="-1" strike="noStrike">
              <a:solidFill>
                <a:srgbClr val="000000"/>
              </a:solidFill>
              <a:uFill>
                <a:solidFill>
                  <a:srgbClr val="ffffff"/>
                </a:solidFill>
              </a:uFill>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CustomShape 1"/>
          <p:cNvSpPr/>
          <p:nvPr/>
        </p:nvSpPr>
        <p:spPr>
          <a:xfrm>
            <a:off x="3884760" y="8685360"/>
            <a:ext cx="2970000" cy="456840"/>
          </a:xfrm>
          <a:prstGeom prst="rect">
            <a:avLst/>
          </a:prstGeom>
          <a:noFill/>
          <a:ln>
            <a:noFill/>
          </a:ln>
        </p:spPr>
        <p:style>
          <a:lnRef idx="0"/>
          <a:fillRef idx="0"/>
          <a:effectRef idx="0"/>
          <a:fontRef idx="minor"/>
        </p:style>
        <p:txBody>
          <a:bodyPr lIns="90000" rIns="90000" tIns="45000" bIns="45000" anchor="b"/>
          <a:p>
            <a:pPr algn="r">
              <a:lnSpc>
                <a:spcPct val="100000"/>
              </a:lnSpc>
            </a:pPr>
            <a:fld id="{6C82F9AB-ABDD-4AB4-AA77-B4AFA54BB746}" type="slidenum">
              <a:rPr b="0" lang="pt-BR" sz="1200" spc="-1" strike="noStrike">
                <a:solidFill>
                  <a:srgbClr val="000000"/>
                </a:solidFill>
                <a:uFill>
                  <a:solidFill>
                    <a:srgbClr val="ffffff"/>
                  </a:solidFill>
                </a:uFill>
                <a:latin typeface="+mn-lt"/>
                <a:ea typeface="+mn-ea"/>
              </a:rPr>
              <a:t>&lt;número&gt;</a:t>
            </a:fld>
            <a:endParaRPr b="0" lang="pt-BR" sz="1800" spc="-1" strike="noStrike">
              <a:solidFill>
                <a:srgbClr val="000000"/>
              </a:solidFill>
              <a:uFill>
                <a:solidFill>
                  <a:srgbClr val="ffffff"/>
                </a:solidFill>
              </a:uFill>
              <a:latin typeface="Arial"/>
            </a:endParaRPr>
          </a:p>
        </p:txBody>
      </p:sp>
      <p:sp>
        <p:nvSpPr>
          <p:cNvPr id="128" name="PlaceHolder 2"/>
          <p:cNvSpPr>
            <a:spLocks noGrp="1"/>
          </p:cNvSpPr>
          <p:nvPr>
            <p:ph type="body"/>
          </p:nvPr>
        </p:nvSpPr>
        <p:spPr>
          <a:xfrm>
            <a:off x="755640" y="5078520"/>
            <a:ext cx="6014880" cy="4778280"/>
          </a:xfrm>
          <a:prstGeom prst="rect">
            <a:avLst/>
          </a:prstGeom>
        </p:spPr>
        <p:txBody>
          <a:bodyPr lIns="0" rIns="0" tIns="0" bIns="0" anchor="ctr"/>
          <a:p>
            <a:endParaRPr b="0" lang="pt-BR" sz="2000" spc="-1" strike="noStrike">
              <a:solidFill>
                <a:srgbClr val="000000"/>
              </a:solidFill>
              <a:uFill>
                <a:solidFill>
                  <a:srgbClr val="ffffff"/>
                </a:solidFill>
              </a:uFill>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CustomShape 1"/>
          <p:cNvSpPr/>
          <p:nvPr/>
        </p:nvSpPr>
        <p:spPr>
          <a:xfrm>
            <a:off x="3884760" y="8685360"/>
            <a:ext cx="2970000" cy="456840"/>
          </a:xfrm>
          <a:prstGeom prst="rect">
            <a:avLst/>
          </a:prstGeom>
          <a:noFill/>
          <a:ln>
            <a:noFill/>
          </a:ln>
        </p:spPr>
        <p:style>
          <a:lnRef idx="0"/>
          <a:fillRef idx="0"/>
          <a:effectRef idx="0"/>
          <a:fontRef idx="minor"/>
        </p:style>
        <p:txBody>
          <a:bodyPr lIns="90000" rIns="90000" tIns="45000" bIns="45000" anchor="b"/>
          <a:p>
            <a:pPr algn="r">
              <a:lnSpc>
                <a:spcPct val="100000"/>
              </a:lnSpc>
            </a:pPr>
            <a:fld id="{1D353CEE-BBAF-4C29-9737-F9F773D68A7F}" type="slidenum">
              <a:rPr b="0" lang="pt-BR" sz="1200" spc="-1" strike="noStrike">
                <a:solidFill>
                  <a:srgbClr val="000000"/>
                </a:solidFill>
                <a:uFill>
                  <a:solidFill>
                    <a:srgbClr val="ffffff"/>
                  </a:solidFill>
                </a:uFill>
                <a:latin typeface="+mn-lt"/>
                <a:ea typeface="+mn-ea"/>
              </a:rPr>
              <a:t>&lt;número&gt;</a:t>
            </a:fld>
            <a:endParaRPr b="0" lang="pt-BR" sz="1800" spc="-1" strike="noStrike">
              <a:solidFill>
                <a:srgbClr val="000000"/>
              </a:solidFill>
              <a:uFill>
                <a:solidFill>
                  <a:srgbClr val="ffffff"/>
                </a:solidFill>
              </a:uFill>
              <a:latin typeface="Arial"/>
            </a:endParaRPr>
          </a:p>
        </p:txBody>
      </p:sp>
      <p:sp>
        <p:nvSpPr>
          <p:cNvPr id="130" name="PlaceHolder 2"/>
          <p:cNvSpPr>
            <a:spLocks noGrp="1"/>
          </p:cNvSpPr>
          <p:nvPr>
            <p:ph type="body"/>
          </p:nvPr>
        </p:nvSpPr>
        <p:spPr>
          <a:xfrm>
            <a:off x="755640" y="5078520"/>
            <a:ext cx="6014880" cy="4778280"/>
          </a:xfrm>
          <a:prstGeom prst="rect">
            <a:avLst/>
          </a:prstGeom>
        </p:spPr>
        <p:txBody>
          <a:bodyPr lIns="0" rIns="0" tIns="0" bIns="0" anchor="ctr"/>
          <a:p>
            <a:endParaRPr b="0" lang="pt-BR" sz="2000" spc="-1" strike="noStrike">
              <a:solidFill>
                <a:srgbClr val="000000"/>
              </a:solidFill>
              <a:uFill>
                <a:solidFill>
                  <a:srgbClr val="ffffff"/>
                </a:solidFill>
              </a:uFill>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6231960" y="368208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30" name="PlaceHolder 5"/>
          <p:cNvSpPr>
            <a:spLocks noGrp="1"/>
          </p:cNvSpPr>
          <p:nvPr>
            <p:ph type="body"/>
          </p:nvPr>
        </p:nvSpPr>
        <p:spPr>
          <a:xfrm>
            <a:off x="609480" y="368208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32" name="PlaceHolder 2"/>
          <p:cNvSpPr>
            <a:spLocks noGrp="1"/>
          </p:cNvSpPr>
          <p:nvPr>
            <p:ph type="body"/>
          </p:nvPr>
        </p:nvSpPr>
        <p:spPr>
          <a:xfrm>
            <a:off x="609480" y="1604520"/>
            <a:ext cx="1097244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33" name="PlaceHolder 3"/>
          <p:cNvSpPr>
            <a:spLocks noGrp="1"/>
          </p:cNvSpPr>
          <p:nvPr>
            <p:ph type="body"/>
          </p:nvPr>
        </p:nvSpPr>
        <p:spPr>
          <a:xfrm>
            <a:off x="609480" y="1604520"/>
            <a:ext cx="1097244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pic>
        <p:nvPicPr>
          <p:cNvPr id="34" name="" descr=""/>
          <p:cNvPicPr/>
          <p:nvPr/>
        </p:nvPicPr>
        <p:blipFill>
          <a:blip r:embed="rId2"/>
          <a:stretch/>
        </p:blipFill>
        <p:spPr>
          <a:xfrm>
            <a:off x="3602880" y="1604520"/>
            <a:ext cx="4984920" cy="3977280"/>
          </a:xfrm>
          <a:prstGeom prst="rect">
            <a:avLst/>
          </a:prstGeom>
          <a:ln>
            <a:noFill/>
          </a:ln>
        </p:spPr>
      </p:pic>
      <p:pic>
        <p:nvPicPr>
          <p:cNvPr id="35" name="" descr=""/>
          <p:cNvPicPr/>
          <p:nvPr/>
        </p:nvPicPr>
        <p:blipFill>
          <a:blip r:embed="rId3"/>
          <a:stretch/>
        </p:blipFill>
        <p:spPr>
          <a:xfrm>
            <a:off x="3602880" y="1604520"/>
            <a:ext cx="498492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39"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pt-BR"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41" name="PlaceHolder 2"/>
          <p:cNvSpPr>
            <a:spLocks noGrp="1"/>
          </p:cNvSpPr>
          <p:nvPr>
            <p:ph type="body"/>
          </p:nvPr>
        </p:nvSpPr>
        <p:spPr>
          <a:xfrm>
            <a:off x="609480" y="1604520"/>
            <a:ext cx="1097244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43" name="PlaceHolder 2"/>
          <p:cNvSpPr>
            <a:spLocks noGrp="1"/>
          </p:cNvSpPr>
          <p:nvPr>
            <p:ph type="body"/>
          </p:nvPr>
        </p:nvSpPr>
        <p:spPr>
          <a:xfrm>
            <a:off x="609480" y="1604520"/>
            <a:ext cx="535428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44" name="PlaceHolder 3"/>
          <p:cNvSpPr>
            <a:spLocks noGrp="1"/>
          </p:cNvSpPr>
          <p:nvPr>
            <p:ph type="body"/>
          </p:nvPr>
        </p:nvSpPr>
        <p:spPr>
          <a:xfrm>
            <a:off x="6231960" y="1604520"/>
            <a:ext cx="535428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609480" y="273600"/>
            <a:ext cx="10972440" cy="5307840"/>
          </a:xfrm>
          <a:prstGeom prst="rect">
            <a:avLst/>
          </a:prstGeom>
        </p:spPr>
        <p:txBody>
          <a:bodyPr lIns="0" rIns="0" tIns="0" bIns="0" anchor="ctr"/>
          <a:p>
            <a:pPr algn="ctr"/>
            <a:endParaRPr b="0" lang="pt-BR"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48" name="PlaceHolder 2"/>
          <p:cNvSpPr>
            <a:spLocks noGrp="1"/>
          </p:cNvSpPr>
          <p:nvPr>
            <p:ph type="body"/>
          </p:nvPr>
        </p:nvSpPr>
        <p:spPr>
          <a:xfrm>
            <a:off x="609480" y="160452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49" name="PlaceHolder 3"/>
          <p:cNvSpPr>
            <a:spLocks noGrp="1"/>
          </p:cNvSpPr>
          <p:nvPr>
            <p:ph type="body"/>
          </p:nvPr>
        </p:nvSpPr>
        <p:spPr>
          <a:xfrm>
            <a:off x="609480" y="368208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50" name="PlaceHolder 4"/>
          <p:cNvSpPr>
            <a:spLocks noGrp="1"/>
          </p:cNvSpPr>
          <p:nvPr>
            <p:ph type="body"/>
          </p:nvPr>
        </p:nvSpPr>
        <p:spPr>
          <a:xfrm>
            <a:off x="6231960" y="1604520"/>
            <a:ext cx="535428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pt-BR"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52" name="PlaceHolder 2"/>
          <p:cNvSpPr>
            <a:spLocks noGrp="1"/>
          </p:cNvSpPr>
          <p:nvPr>
            <p:ph type="body"/>
          </p:nvPr>
        </p:nvSpPr>
        <p:spPr>
          <a:xfrm>
            <a:off x="609480" y="1604520"/>
            <a:ext cx="535428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53" name="PlaceHolder 3"/>
          <p:cNvSpPr>
            <a:spLocks noGrp="1"/>
          </p:cNvSpPr>
          <p:nvPr>
            <p:ph type="body"/>
          </p:nvPr>
        </p:nvSpPr>
        <p:spPr>
          <a:xfrm>
            <a:off x="6231960" y="160452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54" name="PlaceHolder 4"/>
          <p:cNvSpPr>
            <a:spLocks noGrp="1"/>
          </p:cNvSpPr>
          <p:nvPr>
            <p:ph type="body"/>
          </p:nvPr>
        </p:nvSpPr>
        <p:spPr>
          <a:xfrm>
            <a:off x="6231960" y="368208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56" name="PlaceHolder 2"/>
          <p:cNvSpPr>
            <a:spLocks noGrp="1"/>
          </p:cNvSpPr>
          <p:nvPr>
            <p:ph type="body"/>
          </p:nvPr>
        </p:nvSpPr>
        <p:spPr>
          <a:xfrm>
            <a:off x="609480" y="160452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57" name="PlaceHolder 3"/>
          <p:cNvSpPr>
            <a:spLocks noGrp="1"/>
          </p:cNvSpPr>
          <p:nvPr>
            <p:ph type="body"/>
          </p:nvPr>
        </p:nvSpPr>
        <p:spPr>
          <a:xfrm>
            <a:off x="6231960" y="160452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58" name="PlaceHolder 4"/>
          <p:cNvSpPr>
            <a:spLocks noGrp="1"/>
          </p:cNvSpPr>
          <p:nvPr>
            <p:ph type="body"/>
          </p:nvPr>
        </p:nvSpPr>
        <p:spPr>
          <a:xfrm>
            <a:off x="609480" y="3682080"/>
            <a:ext cx="1097244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60" name="PlaceHolder 2"/>
          <p:cNvSpPr>
            <a:spLocks noGrp="1"/>
          </p:cNvSpPr>
          <p:nvPr>
            <p:ph type="body"/>
          </p:nvPr>
        </p:nvSpPr>
        <p:spPr>
          <a:xfrm>
            <a:off x="609480" y="1604520"/>
            <a:ext cx="1097244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61" name="PlaceHolder 3"/>
          <p:cNvSpPr>
            <a:spLocks noGrp="1"/>
          </p:cNvSpPr>
          <p:nvPr>
            <p:ph type="body"/>
          </p:nvPr>
        </p:nvSpPr>
        <p:spPr>
          <a:xfrm>
            <a:off x="609480" y="3682080"/>
            <a:ext cx="1097244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63" name="PlaceHolder 2"/>
          <p:cNvSpPr>
            <a:spLocks noGrp="1"/>
          </p:cNvSpPr>
          <p:nvPr>
            <p:ph type="body"/>
          </p:nvPr>
        </p:nvSpPr>
        <p:spPr>
          <a:xfrm>
            <a:off x="609480" y="160452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64" name="PlaceHolder 3"/>
          <p:cNvSpPr>
            <a:spLocks noGrp="1"/>
          </p:cNvSpPr>
          <p:nvPr>
            <p:ph type="body"/>
          </p:nvPr>
        </p:nvSpPr>
        <p:spPr>
          <a:xfrm>
            <a:off x="6231960" y="160452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65" name="PlaceHolder 4"/>
          <p:cNvSpPr>
            <a:spLocks noGrp="1"/>
          </p:cNvSpPr>
          <p:nvPr>
            <p:ph type="body"/>
          </p:nvPr>
        </p:nvSpPr>
        <p:spPr>
          <a:xfrm>
            <a:off x="6231960" y="368208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66" name="PlaceHolder 5"/>
          <p:cNvSpPr>
            <a:spLocks noGrp="1"/>
          </p:cNvSpPr>
          <p:nvPr>
            <p:ph type="body"/>
          </p:nvPr>
        </p:nvSpPr>
        <p:spPr>
          <a:xfrm>
            <a:off x="609480" y="368208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609480" y="1604520"/>
            <a:ext cx="1097244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609480" y="1604520"/>
            <a:ext cx="1097244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pic>
        <p:nvPicPr>
          <p:cNvPr id="70" name="" descr=""/>
          <p:cNvPicPr/>
          <p:nvPr/>
        </p:nvPicPr>
        <p:blipFill>
          <a:blip r:embed="rId2"/>
          <a:stretch/>
        </p:blipFill>
        <p:spPr>
          <a:xfrm>
            <a:off x="3602880" y="1604520"/>
            <a:ext cx="4984920" cy="3977280"/>
          </a:xfrm>
          <a:prstGeom prst="rect">
            <a:avLst/>
          </a:prstGeom>
          <a:ln>
            <a:noFill/>
          </a:ln>
        </p:spPr>
      </p:pic>
      <p:pic>
        <p:nvPicPr>
          <p:cNvPr id="71" name="" descr=""/>
          <p:cNvPicPr/>
          <p:nvPr/>
        </p:nvPicPr>
        <p:blipFill>
          <a:blip r:embed="rId3"/>
          <a:stretch/>
        </p:blipFill>
        <p:spPr>
          <a:xfrm>
            <a:off x="3602880" y="1604520"/>
            <a:ext cx="498492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p>
            <a:pPr algn="ctr"/>
            <a:endParaRPr b="0" lang="pt-BR"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13" name="PlaceHolder 3"/>
          <p:cNvSpPr>
            <a:spLocks noGrp="1"/>
          </p:cNvSpPr>
          <p:nvPr>
            <p:ph type="body"/>
          </p:nvPr>
        </p:nvSpPr>
        <p:spPr>
          <a:xfrm>
            <a:off x="609480" y="368208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14" name="PlaceHolder 4"/>
          <p:cNvSpPr>
            <a:spLocks noGrp="1"/>
          </p:cNvSpPr>
          <p:nvPr>
            <p:ph type="body"/>
          </p:nvPr>
        </p:nvSpPr>
        <p:spPr>
          <a:xfrm>
            <a:off x="6231960" y="1604520"/>
            <a:ext cx="535428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p>
            <a:endParaRPr b="0" lang="pt-BR"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p>
            <a:pPr algn="ctr"/>
            <a:r>
              <a:rPr b="0" lang="pt-BR" sz="4400" spc="-1" strike="noStrike">
                <a:solidFill>
                  <a:srgbClr val="000000"/>
                </a:solidFill>
                <a:uFill>
                  <a:solidFill>
                    <a:srgbClr val="ffffff"/>
                  </a:solidFill>
                </a:uFill>
                <a:latin typeface="Arial"/>
              </a:rPr>
              <a:t>Clique para editar o formato do texto do título</a:t>
            </a:r>
            <a:endParaRPr b="0" lang="pt-BR" sz="44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p>
            <a:pPr marL="432000" indent="-324000">
              <a:buClr>
                <a:srgbClr val="000000"/>
              </a:buClr>
              <a:buSzPct val="45000"/>
              <a:buFont typeface="Wingdings" charset="2"/>
              <a:buChar char=""/>
            </a:pPr>
            <a:r>
              <a:rPr b="0" lang="pt-BR" sz="3200" spc="-1" strike="noStrike">
                <a:solidFill>
                  <a:srgbClr val="000000"/>
                </a:solidFill>
                <a:uFill>
                  <a:solidFill>
                    <a:srgbClr val="ffffff"/>
                  </a:solidFill>
                </a:uFill>
                <a:latin typeface="Arial"/>
              </a:rPr>
              <a:t>Clique para editar o formato do texto da estrutura de tópicos</a:t>
            </a:r>
            <a:endParaRPr b="0" lang="pt-BR"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pt-BR" sz="2800" spc="-1" strike="noStrike">
                <a:solidFill>
                  <a:srgbClr val="000000"/>
                </a:solidFill>
                <a:uFill>
                  <a:solidFill>
                    <a:srgbClr val="ffffff"/>
                  </a:solidFill>
                </a:uFill>
                <a:latin typeface="Arial"/>
              </a:rPr>
              <a:t>2.º nível da estrutura de tópicos</a:t>
            </a:r>
            <a:endParaRPr b="0" lang="pt-BR"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pt-BR" sz="2400" spc="-1" strike="noStrike">
                <a:solidFill>
                  <a:srgbClr val="000000"/>
                </a:solidFill>
                <a:uFill>
                  <a:solidFill>
                    <a:srgbClr val="ffffff"/>
                  </a:solidFill>
                </a:uFill>
                <a:latin typeface="Arial"/>
              </a:rPr>
              <a:t>3.º nível da estrutura de tópicos</a:t>
            </a:r>
            <a:endParaRPr b="0" lang="pt-BR"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pt-BR" sz="2000" spc="-1" strike="noStrike">
                <a:solidFill>
                  <a:srgbClr val="000000"/>
                </a:solidFill>
                <a:uFill>
                  <a:solidFill>
                    <a:srgbClr val="ffffff"/>
                  </a:solidFill>
                </a:uFill>
                <a:latin typeface="Arial"/>
              </a:rPr>
              <a:t>4.º nível da estrutura de tópicos</a:t>
            </a:r>
            <a:endParaRPr b="0" lang="pt-BR"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pt-BR" sz="2000" spc="-1" strike="noStrike">
                <a:solidFill>
                  <a:srgbClr val="000000"/>
                </a:solidFill>
                <a:uFill>
                  <a:solidFill>
                    <a:srgbClr val="ffffff"/>
                  </a:solidFill>
                </a:uFill>
                <a:latin typeface="Arial"/>
              </a:rPr>
              <a:t>5.º nível da estrutura de tópicos</a:t>
            </a:r>
            <a:endParaRPr b="0" lang="pt-BR"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pt-BR" sz="2000" spc="-1" strike="noStrike">
                <a:solidFill>
                  <a:srgbClr val="000000"/>
                </a:solidFill>
                <a:uFill>
                  <a:solidFill>
                    <a:srgbClr val="ffffff"/>
                  </a:solidFill>
                </a:uFill>
                <a:latin typeface="Arial"/>
              </a:rPr>
              <a:t>6.º nível da estrutura de tópicos</a:t>
            </a:r>
            <a:endParaRPr b="0" lang="pt-BR"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pt-BR" sz="2000" spc="-1" strike="noStrike">
                <a:solidFill>
                  <a:srgbClr val="000000"/>
                </a:solidFill>
                <a:uFill>
                  <a:solidFill>
                    <a:srgbClr val="ffffff"/>
                  </a:solidFill>
                </a:uFill>
                <a:latin typeface="Arial"/>
              </a:rPr>
              <a:t>7.º nível da estrutura de tópicos</a:t>
            </a:r>
            <a:endParaRPr b="0" lang="pt-BR"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273600"/>
            <a:ext cx="10972080" cy="1144440"/>
          </a:xfrm>
          <a:prstGeom prst="rect">
            <a:avLst/>
          </a:prstGeom>
        </p:spPr>
        <p:txBody>
          <a:bodyPr lIns="0" rIns="0" tIns="0" bIns="0" anchor="ctr"/>
          <a:p>
            <a:r>
              <a:rPr b="0" lang="pt-BR" sz="1800" spc="-1" strike="noStrike">
                <a:solidFill>
                  <a:srgbClr val="000000"/>
                </a:solidFill>
                <a:uFill>
                  <a:solidFill>
                    <a:srgbClr val="ffffff"/>
                  </a:solidFill>
                </a:uFill>
                <a:latin typeface="Arial"/>
              </a:rPr>
              <a:t>Clique para editar o formato do texto do título</a:t>
            </a:r>
            <a:endParaRPr b="0" lang="pt-BR" sz="1800" spc="-1" strike="noStrike">
              <a:solidFill>
                <a:srgbClr val="000000"/>
              </a:solidFill>
              <a:uFill>
                <a:solidFill>
                  <a:srgbClr val="ffffff"/>
                </a:solidFill>
              </a:uFill>
              <a:latin typeface="Arial"/>
            </a:endParaRPr>
          </a:p>
        </p:txBody>
      </p:sp>
      <p:sp>
        <p:nvSpPr>
          <p:cNvPr id="37" name="PlaceHolder 2"/>
          <p:cNvSpPr>
            <a:spLocks noGrp="1"/>
          </p:cNvSpPr>
          <p:nvPr>
            <p:ph type="body"/>
          </p:nvPr>
        </p:nvSpPr>
        <p:spPr>
          <a:xfrm>
            <a:off x="609480" y="1604520"/>
            <a:ext cx="10972080" cy="3976920"/>
          </a:xfrm>
          <a:prstGeom prst="rect">
            <a:avLst/>
          </a:prstGeom>
        </p:spPr>
        <p:txBody>
          <a:bodyPr lIns="0" rIns="0" tIns="0" bIns="0"/>
          <a:p>
            <a:pPr marL="432000" indent="-324000">
              <a:buClr>
                <a:srgbClr val="000000"/>
              </a:buClr>
              <a:buSzPct val="45000"/>
              <a:buFont typeface="Wingdings" charset="2"/>
              <a:buChar char=""/>
            </a:pPr>
            <a:r>
              <a:rPr b="0" lang="pt-BR" sz="1800" spc="-1" strike="noStrike">
                <a:solidFill>
                  <a:srgbClr val="000000"/>
                </a:solidFill>
                <a:uFill>
                  <a:solidFill>
                    <a:srgbClr val="ffffff"/>
                  </a:solidFill>
                </a:uFill>
                <a:latin typeface="Arial"/>
              </a:rPr>
              <a:t>Clique para editar o formato do texto da estrutura de tópicos</a:t>
            </a:r>
            <a:endParaRPr b="0" lang="pt-BR"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pt-BR" sz="1800" spc="-1" strike="noStrike">
                <a:solidFill>
                  <a:srgbClr val="000000"/>
                </a:solidFill>
                <a:uFill>
                  <a:solidFill>
                    <a:srgbClr val="ffffff"/>
                  </a:solidFill>
                </a:uFill>
                <a:latin typeface="Arial"/>
              </a:rPr>
              <a:t>2.º nível da estrutura de tópicos</a:t>
            </a:r>
            <a:endParaRPr b="0" lang="pt-BR"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pt-BR" sz="1800" spc="-1" strike="noStrike">
                <a:solidFill>
                  <a:srgbClr val="000000"/>
                </a:solidFill>
                <a:uFill>
                  <a:solidFill>
                    <a:srgbClr val="ffffff"/>
                  </a:solidFill>
                </a:uFill>
                <a:latin typeface="Arial"/>
              </a:rPr>
              <a:t>3.º nível da estrutura de tópicos</a:t>
            </a:r>
            <a:endParaRPr b="0" lang="pt-BR"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pt-BR" sz="1800" spc="-1" strike="noStrike">
                <a:solidFill>
                  <a:srgbClr val="000000"/>
                </a:solidFill>
                <a:uFill>
                  <a:solidFill>
                    <a:srgbClr val="ffffff"/>
                  </a:solidFill>
                </a:uFill>
                <a:latin typeface="Arial"/>
              </a:rPr>
              <a:t>4.º nível da estrutura de tópicos</a:t>
            </a:r>
            <a:endParaRPr b="0" lang="pt-BR" sz="1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pt-BR" sz="1800" spc="-1" strike="noStrike">
                <a:solidFill>
                  <a:srgbClr val="000000"/>
                </a:solidFill>
                <a:uFill>
                  <a:solidFill>
                    <a:srgbClr val="ffffff"/>
                  </a:solidFill>
                </a:uFill>
                <a:latin typeface="Arial"/>
              </a:rPr>
              <a:t>5.º nível da estrutura de tópicos</a:t>
            </a:r>
            <a:endParaRPr b="0" lang="pt-BR" sz="18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pt-BR" sz="1800" spc="-1" strike="noStrike">
                <a:solidFill>
                  <a:srgbClr val="000000"/>
                </a:solidFill>
                <a:uFill>
                  <a:solidFill>
                    <a:srgbClr val="ffffff"/>
                  </a:solidFill>
                </a:uFill>
                <a:latin typeface="Arial"/>
              </a:rPr>
              <a:t>6.º nível da estrutura de tópicos</a:t>
            </a:r>
            <a:endParaRPr b="0" lang="pt-BR" sz="18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pt-BR" sz="1800" spc="-1" strike="noStrike">
                <a:solidFill>
                  <a:srgbClr val="000000"/>
                </a:solidFill>
                <a:uFill>
                  <a:solidFill>
                    <a:srgbClr val="ffffff"/>
                  </a:solidFill>
                </a:uFill>
                <a:latin typeface="Arial"/>
              </a:rPr>
              <a:t>7.º nível da estrutura de tópicos</a:t>
            </a:r>
            <a:endParaRPr b="0" lang="pt-BR"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CustomShape 1"/>
          <p:cNvSpPr/>
          <p:nvPr/>
        </p:nvSpPr>
        <p:spPr>
          <a:xfrm>
            <a:off x="1646640" y="2088000"/>
            <a:ext cx="8955000" cy="43128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600" spc="-1" strike="noStrike">
                <a:solidFill>
                  <a:srgbClr val="0000ff"/>
                </a:solidFill>
                <a:uFill>
                  <a:solidFill>
                    <a:srgbClr val="ffffff"/>
                  </a:solidFill>
                </a:uFill>
                <a:latin typeface="Arial"/>
                <a:ea typeface="DejaVu Sans"/>
              </a:rPr>
              <a:t>Terras Agrícolas – Paraná </a:t>
            </a:r>
            <a:endParaRPr b="0" lang="pt-BR" sz="1800" spc="-1" strike="noStrike">
              <a:solidFill>
                <a:srgbClr val="0000ff"/>
              </a:solidFill>
              <a:uFill>
                <a:solidFill>
                  <a:srgbClr val="ffffff"/>
                </a:solidFill>
              </a:uFill>
              <a:latin typeface="Arial"/>
            </a:endParaRPr>
          </a:p>
        </p:txBody>
      </p:sp>
      <p:sp>
        <p:nvSpPr>
          <p:cNvPr id="78" name="CustomShape 2"/>
          <p:cNvSpPr/>
          <p:nvPr/>
        </p:nvSpPr>
        <p:spPr>
          <a:xfrm>
            <a:off x="1152000" y="1512000"/>
            <a:ext cx="10222920" cy="4318920"/>
          </a:xfrm>
          <a:prstGeom prst="rect">
            <a:avLst/>
          </a:prstGeom>
          <a:noFill/>
          <a:ln>
            <a:noFill/>
          </a:ln>
        </p:spPr>
        <p:style>
          <a:lnRef idx="0"/>
          <a:fillRef idx="0"/>
          <a:effectRef idx="0"/>
          <a:fontRef idx="minor"/>
        </p:style>
        <p:txBody>
          <a:bodyPr lIns="90000" rIns="90000" tIns="45000" bIns="45000"/>
          <a:p>
            <a:pPr>
              <a:lnSpc>
                <a:spcPct val="150000"/>
              </a:lnSpc>
            </a:pPr>
            <a:endParaRPr b="0" lang="pt-BR" sz="1800" spc="-1" strike="noStrike">
              <a:solidFill>
                <a:srgbClr val="000000"/>
              </a:solidFill>
              <a:uFill>
                <a:solidFill>
                  <a:srgbClr val="ffffff"/>
                </a:solidFill>
              </a:uFill>
              <a:latin typeface="Arial"/>
            </a:endParaRPr>
          </a:p>
          <a:p>
            <a:pPr>
              <a:lnSpc>
                <a:spcPct val="150000"/>
              </a:lnSpc>
            </a:pPr>
            <a:endParaRPr b="0" lang="pt-BR" sz="1800" spc="-1" strike="noStrike">
              <a:solidFill>
                <a:srgbClr val="000000"/>
              </a:solidFill>
              <a:uFill>
                <a:solidFill>
                  <a:srgbClr val="ffffff"/>
                </a:solidFill>
              </a:uFill>
              <a:latin typeface="Arial"/>
            </a:endParaRPr>
          </a:p>
        </p:txBody>
      </p:sp>
      <p:sp>
        <p:nvSpPr>
          <p:cNvPr id="79" name="CustomShape 3"/>
          <p:cNvSpPr/>
          <p:nvPr/>
        </p:nvSpPr>
        <p:spPr>
          <a:xfrm>
            <a:off x="1152000" y="2664000"/>
            <a:ext cx="9260640" cy="3455280"/>
          </a:xfrm>
          <a:prstGeom prst="rect">
            <a:avLst/>
          </a:prstGeom>
          <a:noFill/>
          <a:ln>
            <a:noFill/>
          </a:ln>
        </p:spPr>
        <p:style>
          <a:lnRef idx="0"/>
          <a:fillRef idx="0"/>
          <a:effectRef idx="0"/>
          <a:fontRef idx="minor"/>
        </p:style>
        <p:txBody>
          <a:bodyPr lIns="90000" rIns="90000" tIns="45000" bIns="45000"/>
          <a:p>
            <a:pPr algn="ctr">
              <a:lnSpc>
                <a:spcPct val="100000"/>
              </a:lnSpc>
            </a:pPr>
            <a:r>
              <a:rPr b="0" lang="pt-BR" sz="1800" spc="-1" strike="noStrike">
                <a:solidFill>
                  <a:srgbClr val="000000"/>
                </a:solidFill>
                <a:uFill>
                  <a:solidFill>
                    <a:srgbClr val="ffffff"/>
                  </a:solidFill>
                </a:uFill>
                <a:latin typeface="Arial"/>
                <a:ea typeface="DejaVu Sans"/>
              </a:rPr>
              <a:t> </a:t>
            </a:r>
            <a:endParaRPr b="0" lang="pt-BR" sz="1800" spc="-1" strike="noStrike">
              <a:solidFill>
                <a:srgbClr val="000000"/>
              </a:solidFill>
              <a:uFill>
                <a:solidFill>
                  <a:srgbClr val="ffffff"/>
                </a:solidFill>
              </a:uFill>
              <a:latin typeface="Arial"/>
            </a:endParaRPr>
          </a:p>
          <a:p>
            <a:pPr algn="ctr">
              <a:lnSpc>
                <a:spcPct val="100000"/>
              </a:lnSpc>
            </a:pPr>
            <a:r>
              <a:rPr b="1" lang="pt-BR" sz="2000" spc="-1" strike="noStrike">
                <a:solidFill>
                  <a:srgbClr val="000000"/>
                </a:solidFill>
                <a:uFill>
                  <a:solidFill>
                    <a:srgbClr val="ffffff"/>
                  </a:solidFill>
                </a:uFill>
                <a:latin typeface="Arial"/>
                <a:ea typeface="DejaVu Sans"/>
              </a:rPr>
              <a:t>Órgão Responsável</a:t>
            </a:r>
            <a:endParaRPr b="0" lang="pt-BR" sz="1800" spc="-1" strike="noStrike">
              <a:solidFill>
                <a:srgbClr val="000000"/>
              </a:solidFill>
              <a:uFill>
                <a:solidFill>
                  <a:srgbClr val="ffffff"/>
                </a:solidFill>
              </a:uFill>
              <a:latin typeface="Arial"/>
            </a:endParaRPr>
          </a:p>
          <a:p>
            <a:pPr algn="ctr">
              <a:lnSpc>
                <a:spcPct val="100000"/>
              </a:lnSpc>
            </a:pPr>
            <a:r>
              <a:rPr b="0" lang="pt-BR" sz="2000" spc="-1" strike="noStrike">
                <a:solidFill>
                  <a:srgbClr val="000000"/>
                </a:solidFill>
                <a:uFill>
                  <a:solidFill>
                    <a:srgbClr val="ffffff"/>
                  </a:solidFill>
                </a:uFill>
                <a:latin typeface="Arial"/>
                <a:ea typeface="DejaVu Sans"/>
              </a:rPr>
              <a:t>Secretaria de Estado da Agricultura e do Abastecimento do Paraná.</a:t>
            </a:r>
            <a:endParaRPr b="0" lang="pt-BR" sz="1800" spc="-1" strike="noStrike">
              <a:solidFill>
                <a:srgbClr val="000000"/>
              </a:solidFill>
              <a:uFill>
                <a:solidFill>
                  <a:srgbClr val="ffffff"/>
                </a:solidFill>
              </a:uFill>
              <a:latin typeface="Arial"/>
            </a:endParaRPr>
          </a:p>
          <a:p>
            <a:pPr algn="ctr">
              <a:lnSpc>
                <a:spcPct val="100000"/>
              </a:lnSpc>
            </a:pPr>
            <a:r>
              <a:rPr b="0" lang="pt-BR" sz="2000" spc="-1" strike="noStrike">
                <a:solidFill>
                  <a:srgbClr val="000000"/>
                </a:solidFill>
                <a:uFill>
                  <a:solidFill>
                    <a:srgbClr val="ffffff"/>
                  </a:solidFill>
                </a:uFill>
                <a:latin typeface="Arial"/>
                <a:ea typeface="DejaVu Sans"/>
              </a:rPr>
              <a:t>SEAB</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0" lang="pt-BR" sz="2000" spc="-1" strike="noStrike">
                <a:solidFill>
                  <a:srgbClr val="000000"/>
                </a:solidFill>
                <a:uFill>
                  <a:solidFill>
                    <a:srgbClr val="ffffff"/>
                  </a:solidFill>
                </a:uFill>
                <a:latin typeface="Arial"/>
                <a:ea typeface="DejaVu Sans"/>
              </a:rPr>
              <a:t>Departamento de Economia Rural</a:t>
            </a:r>
            <a:endParaRPr b="0" lang="pt-BR" sz="1800" spc="-1" strike="noStrike">
              <a:solidFill>
                <a:srgbClr val="000000"/>
              </a:solidFill>
              <a:uFill>
                <a:solidFill>
                  <a:srgbClr val="ffffff"/>
                </a:solidFill>
              </a:uFill>
              <a:latin typeface="Arial"/>
            </a:endParaRPr>
          </a:p>
          <a:p>
            <a:pPr algn="ctr">
              <a:lnSpc>
                <a:spcPct val="100000"/>
              </a:lnSpc>
            </a:pPr>
            <a:r>
              <a:rPr b="0" lang="pt-BR" sz="2000" spc="-1" strike="noStrike">
                <a:solidFill>
                  <a:srgbClr val="000000"/>
                </a:solidFill>
                <a:uFill>
                  <a:solidFill>
                    <a:srgbClr val="ffffff"/>
                  </a:solidFill>
                </a:uFill>
                <a:latin typeface="Arial"/>
                <a:ea typeface="DejaVu Sans"/>
              </a:rPr>
              <a:t>DERAL</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1" lang="pt-BR" sz="2000" spc="-1" strike="noStrike">
                <a:solidFill>
                  <a:srgbClr val="000000"/>
                </a:solidFill>
                <a:uFill>
                  <a:solidFill>
                    <a:srgbClr val="ffffff"/>
                  </a:solidFill>
                </a:uFill>
                <a:latin typeface="Arial"/>
                <a:ea typeface="DejaVu Sans"/>
              </a:rPr>
              <a:t>Início das pesquisas</a:t>
            </a:r>
            <a:r>
              <a:rPr b="0" lang="pt-BR" sz="1800" spc="-1" strike="noStrike">
                <a:solidFill>
                  <a:srgbClr val="000000"/>
                </a:solidFill>
                <a:uFill>
                  <a:solidFill>
                    <a:srgbClr val="ffffff"/>
                  </a:solidFill>
                </a:uFill>
                <a:latin typeface="Arial"/>
                <a:ea typeface="DejaVu Sans"/>
              </a:rPr>
              <a:t> </a:t>
            </a:r>
            <a:endParaRPr b="0" lang="pt-BR" sz="1800" spc="-1" strike="noStrike">
              <a:solidFill>
                <a:srgbClr val="000000"/>
              </a:solidFill>
              <a:uFill>
                <a:solidFill>
                  <a:srgbClr val="ffffff"/>
                </a:solidFill>
              </a:uFill>
              <a:latin typeface="Arial"/>
            </a:endParaRPr>
          </a:p>
          <a:p>
            <a:pPr algn="ctr">
              <a:lnSpc>
                <a:spcPct val="100000"/>
              </a:lnSpc>
            </a:pPr>
            <a:r>
              <a:rPr b="0" lang="pt-BR" sz="2000" spc="-1" strike="noStrike">
                <a:solidFill>
                  <a:srgbClr val="000000"/>
                </a:solidFill>
                <a:uFill>
                  <a:solidFill>
                    <a:srgbClr val="ffffff"/>
                  </a:solidFill>
                </a:uFill>
                <a:latin typeface="Arial"/>
                <a:ea typeface="DejaVu Sans"/>
              </a:rPr>
              <a:t>1998 </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p:txBody>
      </p:sp>
      <p:pic>
        <p:nvPicPr>
          <p:cNvPr id="80" name="Picture 7" descr=""/>
          <p:cNvPicPr/>
          <p:nvPr/>
        </p:nvPicPr>
        <p:blipFill>
          <a:blip r:embed="rId1"/>
          <a:stretch/>
        </p:blipFill>
        <p:spPr>
          <a:xfrm>
            <a:off x="4608000" y="864000"/>
            <a:ext cx="2951280" cy="1007280"/>
          </a:xfrm>
          <a:prstGeom prst="rect">
            <a:avLst/>
          </a:prstGeom>
          <a:ln>
            <a:solidFill>
              <a:srgbClr val="000000"/>
            </a:solid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0" name="" descr=""/>
          <p:cNvPicPr/>
          <p:nvPr/>
        </p:nvPicPr>
        <p:blipFill>
          <a:blip r:embed="rId1"/>
          <a:stretch/>
        </p:blipFill>
        <p:spPr>
          <a:xfrm rot="21593400">
            <a:off x="741960" y="752040"/>
            <a:ext cx="10855080" cy="6270840"/>
          </a:xfrm>
          <a:prstGeom prst="rect">
            <a:avLst/>
          </a:prstGeom>
          <a:ln>
            <a:noFill/>
          </a:ln>
        </p:spPr>
      </p:pic>
      <p:sp>
        <p:nvSpPr>
          <p:cNvPr id="101" name="CustomShape 1"/>
          <p:cNvSpPr/>
          <p:nvPr/>
        </p:nvSpPr>
        <p:spPr>
          <a:xfrm>
            <a:off x="4848840" y="936000"/>
            <a:ext cx="2551680" cy="265680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400" spc="-1" strike="noStrike">
                <a:solidFill>
                  <a:srgbClr val="0000ff"/>
                </a:solidFill>
                <a:uFill>
                  <a:solidFill>
                    <a:srgbClr val="ffffff"/>
                  </a:solidFill>
                </a:uFill>
                <a:latin typeface="Arial"/>
                <a:ea typeface="DejaVu Sans"/>
              </a:rPr>
              <a:t>Terras Agrícolas</a:t>
            </a:r>
            <a:endParaRPr b="0" lang="pt-BR" sz="18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CustomShape 1"/>
          <p:cNvSpPr/>
          <p:nvPr/>
        </p:nvSpPr>
        <p:spPr>
          <a:xfrm>
            <a:off x="1162800" y="1656000"/>
            <a:ext cx="9923040" cy="3887280"/>
          </a:xfrm>
          <a:prstGeom prst="rect">
            <a:avLst/>
          </a:prstGeom>
          <a:noFill/>
          <a:ln>
            <a:noFill/>
          </a:ln>
        </p:spPr>
        <p:style>
          <a:lnRef idx="0"/>
          <a:fillRef idx="0"/>
          <a:effectRef idx="0"/>
          <a:fontRef idx="minor"/>
        </p:style>
        <p:txBody>
          <a:bodyPr lIns="90000" rIns="90000" tIns="45000" bIns="45000"/>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1" lang="pt-BR" sz="2400" spc="-1" strike="noStrike">
                <a:solidFill>
                  <a:srgbClr val="0000ff"/>
                </a:solidFill>
                <a:uFill>
                  <a:solidFill>
                    <a:srgbClr val="ffffff"/>
                  </a:solidFill>
                </a:uFill>
                <a:latin typeface="Arial"/>
                <a:ea typeface="DejaVu Sans"/>
              </a:rPr>
              <a:t>Cálculo do Preço</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Média simples das informações relativas a cada município é a informação principal, porém essa é corrigida parcialmente pela   média   entre   as   informações   relativas   ao   Zoneamento Ecológico Econômico   e   a   Microrregião do IBGE em que as terras estão localizadas.</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O valor obtido é arredondado para casa logo abaixo da média das diferenças</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absolutas obtidas entre os valores calculados. </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Assim, se a diferença média ultrapassar a 10 reais, arredonda-se para dezenas, se ultrapassar 100 reais, centenas, e assim por diante.</a:t>
            </a:r>
            <a:endParaRPr b="0" lang="pt-BR" sz="1800" spc="-1" strike="noStrike">
              <a:solidFill>
                <a:srgbClr val="000000"/>
              </a:solidFill>
              <a:uFill>
                <a:solidFill>
                  <a:srgbClr val="ffffff"/>
                </a:solidFill>
              </a:uFill>
              <a:latin typeface="Arial"/>
            </a:endParaRPr>
          </a:p>
        </p:txBody>
      </p:sp>
      <p:sp>
        <p:nvSpPr>
          <p:cNvPr id="103" name="CustomShape 2"/>
          <p:cNvSpPr/>
          <p:nvPr/>
        </p:nvSpPr>
        <p:spPr>
          <a:xfrm>
            <a:off x="3312000" y="1080000"/>
            <a:ext cx="5039280" cy="50328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400" spc="-1" strike="noStrike">
                <a:solidFill>
                  <a:srgbClr val="0000ff"/>
                </a:solidFill>
                <a:uFill>
                  <a:solidFill>
                    <a:srgbClr val="ffffff"/>
                  </a:solidFill>
                </a:uFill>
                <a:latin typeface="Arial"/>
                <a:ea typeface="DejaVu Sans"/>
              </a:rPr>
              <a:t>Terras Agrícolas</a:t>
            </a:r>
            <a:endParaRPr b="0" lang="pt-BR" sz="18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CustomShape 1"/>
          <p:cNvSpPr/>
          <p:nvPr/>
        </p:nvSpPr>
        <p:spPr>
          <a:xfrm>
            <a:off x="1178280" y="2160000"/>
            <a:ext cx="9892440" cy="3887280"/>
          </a:xfrm>
          <a:prstGeom prst="rect">
            <a:avLst/>
          </a:prstGeom>
          <a:noFill/>
          <a:ln>
            <a:noFill/>
          </a:ln>
        </p:spPr>
        <p:style>
          <a:lnRef idx="0"/>
          <a:fillRef idx="0"/>
          <a:effectRef idx="0"/>
          <a:fontRef idx="minor"/>
        </p:style>
        <p:txBody>
          <a:bodyPr lIns="90000" rIns="90000" tIns="45000" bIns="45000"/>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ff"/>
                </a:solidFill>
                <a:uFill>
                  <a:solidFill>
                    <a:srgbClr val="ffffff"/>
                  </a:solidFill>
                </a:uFill>
                <a:latin typeface="Arial"/>
                <a:ea typeface="DejaVu Sans"/>
              </a:rPr>
              <a:t>Utilização dos dados da pesquisa</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Considerando que os preços da pesquisa  representam uma estimativa, pois são resultantes de uma média de preços de mercado (negócios   realizados   e/ou   intenções   de   compra).   Recomenda-se:</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Não utilizá-los como valores absolutos, máximos ou mínimos, devido à dinâmica do mercado e,</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principalmente, levando em consideração as diferenças quanto à localização, topografia,</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tipo de solo, fertilidade, utilização, entre outras variáveis e características </a:t>
            </a:r>
            <a:r>
              <a:rPr b="1" lang="pt-BR" sz="1800" spc="-1" strike="noStrike">
                <a:solidFill>
                  <a:srgbClr val="000000"/>
                </a:solidFill>
                <a:uFill>
                  <a:solidFill>
                    <a:srgbClr val="ffffff"/>
                  </a:solidFill>
                </a:uFill>
                <a:latin typeface="Arial"/>
                <a:ea typeface="DejaVu Sans"/>
              </a:rPr>
              <a:t>próprias de cada</a:t>
            </a:r>
            <a:endParaRPr b="0" lang="pt-BR" sz="1800" spc="-1" strike="noStrike">
              <a:solidFill>
                <a:srgbClr val="000000"/>
              </a:solidFill>
              <a:uFill>
                <a:solidFill>
                  <a:srgbClr val="ffffff"/>
                </a:solidFill>
              </a:uFill>
              <a:latin typeface="Arial"/>
            </a:endParaRPr>
          </a:p>
          <a:p>
            <a:pPr>
              <a:lnSpc>
                <a:spcPct val="100000"/>
              </a:lnSpc>
            </a:pPr>
            <a:r>
              <a:rPr b="1" lang="pt-BR" sz="1800" spc="-1" strike="noStrike">
                <a:solidFill>
                  <a:srgbClr val="000000"/>
                </a:solidFill>
                <a:uFill>
                  <a:solidFill>
                    <a:srgbClr val="ffffff"/>
                  </a:solidFill>
                </a:uFill>
                <a:latin typeface="Arial"/>
                <a:ea typeface="DejaVu Sans"/>
              </a:rPr>
              <a:t>propriedade.</a:t>
            </a:r>
            <a:endParaRPr b="0" lang="pt-BR" sz="1800" spc="-1" strike="noStrike">
              <a:solidFill>
                <a:srgbClr val="000000"/>
              </a:solidFill>
              <a:uFill>
                <a:solidFill>
                  <a:srgbClr val="ffffff"/>
                </a:solidFill>
              </a:uFill>
              <a:latin typeface="Arial"/>
            </a:endParaRPr>
          </a:p>
        </p:txBody>
      </p:sp>
      <p:sp>
        <p:nvSpPr>
          <p:cNvPr id="105" name="CustomShape 2"/>
          <p:cNvSpPr/>
          <p:nvPr/>
        </p:nvSpPr>
        <p:spPr>
          <a:xfrm>
            <a:off x="4719960" y="1440000"/>
            <a:ext cx="2551320" cy="43740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400" spc="-1" strike="noStrike">
                <a:solidFill>
                  <a:srgbClr val="0000ff"/>
                </a:solidFill>
                <a:uFill>
                  <a:solidFill>
                    <a:srgbClr val="ffffff"/>
                  </a:solidFill>
                </a:uFill>
                <a:latin typeface="Arial"/>
                <a:ea typeface="DejaVu Sans"/>
              </a:rPr>
              <a:t>Terras Agrícolas</a:t>
            </a:r>
            <a:endParaRPr b="0" lang="pt-BR" sz="1800" spc="-1" strike="noStrike">
              <a:solidFill>
                <a:srgbClr val="0000ff"/>
              </a:solidFill>
              <a:uFill>
                <a:solidFill>
                  <a:srgbClr val="ffffff"/>
                </a:solidFill>
              </a:uFill>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4848840" y="301320"/>
            <a:ext cx="2551320" cy="48996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400" spc="-1" strike="noStrike">
                <a:solidFill>
                  <a:srgbClr val="0000ff"/>
                </a:solidFill>
                <a:uFill>
                  <a:solidFill>
                    <a:srgbClr val="ffffff"/>
                  </a:solidFill>
                </a:uFill>
                <a:latin typeface="Arial"/>
                <a:ea typeface="DejaVu Sans"/>
              </a:rPr>
              <a:t>Terras Agrícolas</a:t>
            </a:r>
            <a:endParaRPr b="0" lang="pt-BR" sz="1800" spc="-1" strike="noStrike">
              <a:solidFill>
                <a:srgbClr val="0000ff"/>
              </a:solidFill>
              <a:uFill>
                <a:solidFill>
                  <a:srgbClr val="ffffff"/>
                </a:solidFill>
              </a:uFill>
              <a:latin typeface="Arial"/>
            </a:endParaRPr>
          </a:p>
        </p:txBody>
      </p:sp>
      <p:sp>
        <p:nvSpPr>
          <p:cNvPr id="107" name="CustomShape 2"/>
          <p:cNvSpPr/>
          <p:nvPr/>
        </p:nvSpPr>
        <p:spPr>
          <a:xfrm>
            <a:off x="576000" y="864000"/>
            <a:ext cx="11231280" cy="5399280"/>
          </a:xfrm>
          <a:prstGeom prst="rect">
            <a:avLst/>
          </a:prstGeom>
          <a:noFill/>
          <a:ln>
            <a:noFill/>
          </a:ln>
        </p:spPr>
        <p:style>
          <a:lnRef idx="0"/>
          <a:fillRef idx="0"/>
          <a:effectRef idx="0"/>
          <a:fontRef idx="minor"/>
        </p:style>
        <p:txBody>
          <a:bodyPr lIns="90000" rIns="90000" tIns="45000" bIns="45000"/>
          <a:p>
            <a:pPr algn="ctr">
              <a:lnSpc>
                <a:spcPct val="100000"/>
              </a:lnSpc>
            </a:pPr>
            <a:r>
              <a:rPr b="1" lang="pt-BR" sz="1600" spc="-1" strike="noStrike">
                <a:solidFill>
                  <a:srgbClr val="0000ff"/>
                </a:solidFill>
                <a:uFill>
                  <a:solidFill>
                    <a:srgbClr val="ffffff"/>
                  </a:solidFill>
                </a:uFill>
                <a:latin typeface="Arial"/>
                <a:ea typeface="DejaVu Sans"/>
              </a:rPr>
              <a:t>Como era até 2016</a:t>
            </a:r>
            <a:endParaRPr b="0" lang="pt-BR" sz="1800" spc="-1" strike="noStrike">
              <a:solidFill>
                <a:srgbClr val="000000"/>
              </a:solidFill>
              <a:uFill>
                <a:solidFill>
                  <a:srgbClr val="ffffff"/>
                </a:solidFill>
              </a:uFill>
              <a:latin typeface="Arial"/>
            </a:endParaRPr>
          </a:p>
          <a:p>
            <a:pPr>
              <a:lnSpc>
                <a:spcPct val="100000"/>
              </a:lnSpc>
            </a:pPr>
            <a:r>
              <a:rPr b="0" lang="pt-BR" sz="1600" spc="-1" strike="noStrike">
                <a:solidFill>
                  <a:srgbClr val="0000ff"/>
                </a:solidFill>
                <a:uFill>
                  <a:solidFill>
                    <a:srgbClr val="ffffff"/>
                  </a:solidFill>
                </a:uFill>
                <a:latin typeface="Arial"/>
                <a:ea typeface="DejaVu Sans"/>
              </a:rPr>
              <a:t>1 – MECANIZADA</a:t>
            </a:r>
            <a:endParaRPr b="0" lang="pt-BR" sz="1800" spc="-1" strike="noStrike">
              <a:solidFill>
                <a:srgbClr val="000000"/>
              </a:solidFill>
              <a:uFill>
                <a:solidFill>
                  <a:srgbClr val="ffffff"/>
                </a:solidFill>
              </a:uFill>
              <a:latin typeface="Arial"/>
            </a:endParaRPr>
          </a:p>
          <a:p>
            <a:pPr>
              <a:lnSpc>
                <a:spcPct val="100000"/>
              </a:lnSpc>
            </a:pPr>
            <a:r>
              <a:rPr b="0" lang="pt-BR" sz="1600" spc="-1" strike="noStrike">
                <a:solidFill>
                  <a:srgbClr val="000000"/>
                </a:solidFill>
                <a:uFill>
                  <a:solidFill>
                    <a:srgbClr val="ffffff"/>
                  </a:solidFill>
                </a:uFill>
                <a:latin typeface="Arial"/>
                <a:ea typeface="DejaVu Sans"/>
              </a:rPr>
              <a:t>São áreas destocadas, sem restrições para o preparo do solo e plantio, cuja declividade (topografia) permite operações com máquinas e implementos agrícolas motorizados,podendo estar sendo cultivada ou em pousio, independente da cultura existente, incluindo várzea sistematizada.</a:t>
            </a:r>
            <a:endParaRPr b="0" lang="pt-BR" sz="1800" spc="-1" strike="noStrike">
              <a:solidFill>
                <a:srgbClr val="000000"/>
              </a:solidFill>
              <a:uFill>
                <a:solidFill>
                  <a:srgbClr val="ffffff"/>
                </a:solidFill>
              </a:uFill>
              <a:latin typeface="Arial"/>
            </a:endParaRPr>
          </a:p>
          <a:p>
            <a:pPr>
              <a:lnSpc>
                <a:spcPct val="100000"/>
              </a:lnSpc>
            </a:pPr>
            <a:r>
              <a:rPr b="0" lang="pt-BR" sz="1600" spc="-1" strike="noStrike">
                <a:solidFill>
                  <a:srgbClr val="0000ff"/>
                </a:solidFill>
                <a:uFill>
                  <a:solidFill>
                    <a:srgbClr val="ffffff"/>
                  </a:solidFill>
                </a:uFill>
                <a:latin typeface="Arial"/>
                <a:ea typeface="DejaVu Sans"/>
              </a:rPr>
              <a:t>2 – MECANIZÁVEL</a:t>
            </a:r>
            <a:endParaRPr b="0" lang="pt-BR" sz="1800" spc="-1" strike="noStrike">
              <a:solidFill>
                <a:srgbClr val="000000"/>
              </a:solidFill>
              <a:uFill>
                <a:solidFill>
                  <a:srgbClr val="ffffff"/>
                </a:solidFill>
              </a:uFill>
              <a:latin typeface="Arial"/>
            </a:endParaRPr>
          </a:p>
          <a:p>
            <a:pPr>
              <a:lnSpc>
                <a:spcPct val="100000"/>
              </a:lnSpc>
            </a:pPr>
            <a:r>
              <a:rPr b="0" lang="pt-BR" sz="1600" spc="-1" strike="noStrike">
                <a:solidFill>
                  <a:srgbClr val="000000"/>
                </a:solidFill>
                <a:uFill>
                  <a:solidFill>
                    <a:srgbClr val="ffffff"/>
                  </a:solidFill>
                </a:uFill>
                <a:latin typeface="Arial"/>
                <a:ea typeface="DejaVu Sans"/>
              </a:rPr>
              <a:t>São áreas cuja declividade do solo (topografia) permite operações com máquinas e implementos agrícolas motorizados, porém, ainda não há mecanização, devido à presença de vegetação adensada (mata ou capoeira), resto de desmatamento (tocos, troncos e galhos) e várzea não sistematizada (úmida).</a:t>
            </a:r>
            <a:endParaRPr b="0" lang="pt-BR" sz="1800" spc="-1" strike="noStrike">
              <a:solidFill>
                <a:srgbClr val="000000"/>
              </a:solidFill>
              <a:uFill>
                <a:solidFill>
                  <a:srgbClr val="ffffff"/>
                </a:solidFill>
              </a:uFill>
              <a:latin typeface="Arial"/>
            </a:endParaRPr>
          </a:p>
          <a:p>
            <a:pPr>
              <a:lnSpc>
                <a:spcPct val="100000"/>
              </a:lnSpc>
            </a:pPr>
            <a:r>
              <a:rPr b="0" lang="pt-BR" sz="1600" spc="-1" strike="noStrike">
                <a:solidFill>
                  <a:srgbClr val="0000ff"/>
                </a:solidFill>
                <a:uFill>
                  <a:solidFill>
                    <a:srgbClr val="ffffff"/>
                  </a:solidFill>
                </a:uFill>
                <a:latin typeface="Arial"/>
                <a:ea typeface="DejaVu Sans"/>
              </a:rPr>
              <a:t>3 – NÃO MECANIZÁVEL</a:t>
            </a:r>
            <a:endParaRPr b="0" lang="pt-BR" sz="1800" spc="-1" strike="noStrike">
              <a:solidFill>
                <a:srgbClr val="000000"/>
              </a:solidFill>
              <a:uFill>
                <a:solidFill>
                  <a:srgbClr val="ffffff"/>
                </a:solidFill>
              </a:uFill>
              <a:latin typeface="Arial"/>
            </a:endParaRPr>
          </a:p>
          <a:p>
            <a:pPr>
              <a:lnSpc>
                <a:spcPct val="100000"/>
              </a:lnSpc>
            </a:pPr>
            <a:r>
              <a:rPr b="0" lang="pt-BR" sz="1600" spc="-1" strike="noStrike">
                <a:solidFill>
                  <a:srgbClr val="000000"/>
                </a:solidFill>
                <a:uFill>
                  <a:solidFill>
                    <a:srgbClr val="ffffff"/>
                  </a:solidFill>
                </a:uFill>
                <a:latin typeface="Arial"/>
                <a:ea typeface="DejaVu Sans"/>
              </a:rPr>
              <a:t>São áreas cujo relevo e/ou profundidade do solo são desfavoráveis à execução de operações ou práticas agrícolas com máquinas e implementos motorizados, permitindo, porém, o plantio manual ou a tração animal. São consideradas também áreas não mecanizáveis, as reservas legais, tendo em vista que as mesmas só poderão sofrer algum tipo de desmatamento e/ou corte, mediante um plano de manejo sustentável, com projeto devidamente aprovado pelo IAP e/ou IBAMA.</a:t>
            </a:r>
            <a:endParaRPr b="0" lang="pt-BR" sz="1800" spc="-1" strike="noStrike">
              <a:solidFill>
                <a:srgbClr val="000000"/>
              </a:solidFill>
              <a:uFill>
                <a:solidFill>
                  <a:srgbClr val="ffffff"/>
                </a:solidFill>
              </a:uFill>
              <a:latin typeface="Arial"/>
            </a:endParaRPr>
          </a:p>
          <a:p>
            <a:pPr>
              <a:lnSpc>
                <a:spcPct val="100000"/>
              </a:lnSpc>
            </a:pPr>
            <a:r>
              <a:rPr b="0" lang="pt-BR" sz="1600" spc="-1" strike="noStrike">
                <a:solidFill>
                  <a:srgbClr val="0000ff"/>
                </a:solidFill>
                <a:uFill>
                  <a:solidFill>
                    <a:srgbClr val="ffffff"/>
                  </a:solidFill>
                </a:uFill>
                <a:latin typeface="Arial"/>
                <a:ea typeface="DejaVu Sans"/>
              </a:rPr>
              <a:t>4 – INAPROVEITÁVEIS</a:t>
            </a:r>
            <a:endParaRPr b="0" lang="pt-BR" sz="1800" spc="-1" strike="noStrike">
              <a:solidFill>
                <a:srgbClr val="000000"/>
              </a:solidFill>
              <a:uFill>
                <a:solidFill>
                  <a:srgbClr val="ffffff"/>
                </a:solidFill>
              </a:uFill>
              <a:latin typeface="Arial"/>
            </a:endParaRPr>
          </a:p>
          <a:p>
            <a:pPr>
              <a:lnSpc>
                <a:spcPct val="100000"/>
              </a:lnSpc>
            </a:pPr>
            <a:r>
              <a:rPr b="0" lang="pt-BR" sz="1600" spc="-1" strike="noStrike">
                <a:solidFill>
                  <a:srgbClr val="000000"/>
                </a:solidFill>
                <a:uFill>
                  <a:solidFill>
                    <a:srgbClr val="ffffff"/>
                  </a:solidFill>
                </a:uFill>
                <a:latin typeface="Arial"/>
                <a:ea typeface="DejaVu Sans"/>
              </a:rPr>
              <a:t>São áreas totalmente inaproveitáveis para atividades agropecuárias, constituídas de solos pedregosos, muito rasos ou inundáveis periodicamente, despenhadeiro, pirambeira,penhascos, etc.,com relevo íngreme ou reserva de preservação permanente, podendo servir apenas como abrigo e proteção de fauna e flora silvestre, como ambiente para</a:t>
            </a:r>
            <a:endParaRPr b="0" lang="pt-BR" sz="1800" spc="-1" strike="noStrike">
              <a:solidFill>
                <a:srgbClr val="000000"/>
              </a:solidFill>
              <a:uFill>
                <a:solidFill>
                  <a:srgbClr val="ffffff"/>
                </a:solidFill>
              </a:uFill>
              <a:latin typeface="Arial"/>
            </a:endParaRPr>
          </a:p>
          <a:p>
            <a:pPr>
              <a:lnSpc>
                <a:spcPct val="100000"/>
              </a:lnSpc>
            </a:pPr>
            <a:r>
              <a:rPr b="0" lang="pt-BR" sz="1600" spc="-1" strike="noStrike">
                <a:solidFill>
                  <a:srgbClr val="000000"/>
                </a:solidFill>
                <a:uFill>
                  <a:solidFill>
                    <a:srgbClr val="ffffff"/>
                  </a:solidFill>
                </a:uFill>
                <a:latin typeface="Arial"/>
                <a:ea typeface="DejaVu Sans"/>
              </a:rPr>
              <a:t>recreação ou para fins de armazenamento de água.</a:t>
            </a:r>
            <a:endParaRPr b="0" lang="pt-BR" sz="1800" spc="-1" strike="noStrike">
              <a:solidFill>
                <a:srgbClr val="000000"/>
              </a:solidFill>
              <a:uFill>
                <a:solidFill>
                  <a:srgbClr val="ffffff"/>
                </a:solidFill>
              </a:uFill>
              <a:latin typeface="Arial"/>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CustomShape 1"/>
          <p:cNvSpPr/>
          <p:nvPr/>
        </p:nvSpPr>
        <p:spPr>
          <a:xfrm>
            <a:off x="386280" y="1368000"/>
            <a:ext cx="11565000" cy="4878000"/>
          </a:xfrm>
          <a:prstGeom prst="rect">
            <a:avLst/>
          </a:prstGeom>
          <a:noFill/>
          <a:ln>
            <a:noFill/>
          </a:ln>
        </p:spPr>
        <p:style>
          <a:lnRef idx="0"/>
          <a:fillRef idx="0"/>
          <a:effectRef idx="0"/>
          <a:fontRef idx="minor"/>
        </p:style>
        <p:txBody>
          <a:bodyPr lIns="90000" rIns="90000" tIns="45000" bIns="45000"/>
          <a:p>
            <a:pPr algn="ctr">
              <a:lnSpc>
                <a:spcPct val="100000"/>
              </a:lnSpc>
            </a:pPr>
            <a:r>
              <a:rPr b="0" lang="pt-BR" sz="1800" spc="-1" strike="noStrike">
                <a:solidFill>
                  <a:srgbClr val="0000ff"/>
                </a:solidFill>
                <a:uFill>
                  <a:solidFill>
                    <a:srgbClr val="ffffff"/>
                  </a:solidFill>
                </a:uFill>
                <a:latin typeface="Arial"/>
                <a:ea typeface="DejaVu Sans"/>
              </a:rPr>
              <a:t>Como ficou com a nova metodologia em 2017</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1" lang="pt-BR" sz="1800" spc="-1" strike="noStrike">
                <a:solidFill>
                  <a:srgbClr val="0000ff"/>
                </a:solidFill>
                <a:uFill>
                  <a:solidFill>
                    <a:srgbClr val="ffffff"/>
                  </a:solidFill>
                </a:uFill>
                <a:latin typeface="Arial"/>
                <a:ea typeface="DejaVu Sans"/>
              </a:rPr>
              <a:t>Sistema de Capacidade </a:t>
            </a:r>
            <a:r>
              <a:rPr b="1" lang="pt-BR" sz="1800" spc="-1" strike="noStrike">
                <a:solidFill>
                  <a:srgbClr val="0000ff"/>
                </a:solidFill>
                <a:uFill>
                  <a:solidFill>
                    <a:srgbClr val="ffffff"/>
                  </a:solidFill>
                </a:uFill>
                <a:latin typeface="Arial"/>
                <a:ea typeface="DejaVu Sans"/>
              </a:rPr>
              <a:t>	</a:t>
            </a:r>
            <a:r>
              <a:rPr b="1" lang="pt-BR" sz="1800" spc="-1" strike="noStrike">
                <a:solidFill>
                  <a:srgbClr val="0000ff"/>
                </a:solidFill>
                <a:uFill>
                  <a:solidFill>
                    <a:srgbClr val="ffffff"/>
                  </a:solidFill>
                </a:uFill>
                <a:latin typeface="Arial"/>
                <a:ea typeface="DejaVu Sans"/>
              </a:rPr>
              <a:t>	</a:t>
            </a:r>
            <a:r>
              <a:rPr b="1" lang="pt-BR" sz="1800" spc="-1" strike="noStrike">
                <a:solidFill>
                  <a:srgbClr val="0000ff"/>
                </a:solidFill>
                <a:uFill>
                  <a:solidFill>
                    <a:srgbClr val="ffffff"/>
                  </a:solidFill>
                </a:uFill>
                <a:latin typeface="Arial"/>
                <a:ea typeface="DejaVu Sans"/>
              </a:rPr>
              <a:t>Metodologia anterior </a:t>
            </a:r>
            <a:r>
              <a:rPr b="1" lang="pt-BR" sz="1800" spc="-1" strike="noStrike">
                <a:solidFill>
                  <a:srgbClr val="0000ff"/>
                </a:solidFill>
                <a:uFill>
                  <a:solidFill>
                    <a:srgbClr val="ffffff"/>
                  </a:solidFill>
                </a:uFill>
                <a:latin typeface="Arial"/>
                <a:ea typeface="DejaVu Sans"/>
              </a:rPr>
              <a:t>	</a:t>
            </a:r>
            <a:r>
              <a:rPr b="1" lang="pt-BR" sz="1800" spc="-1" strike="noStrike">
                <a:solidFill>
                  <a:srgbClr val="0000ff"/>
                </a:solidFill>
                <a:uFill>
                  <a:solidFill>
                    <a:srgbClr val="ffffff"/>
                  </a:solidFill>
                </a:uFill>
                <a:latin typeface="Arial"/>
                <a:ea typeface="DejaVu Sans"/>
              </a:rPr>
              <a:t>	</a:t>
            </a:r>
            <a:r>
              <a:rPr b="1" lang="pt-BR" sz="1800" spc="-1" strike="noStrike">
                <a:solidFill>
                  <a:srgbClr val="0000ff"/>
                </a:solidFill>
                <a:uFill>
                  <a:solidFill>
                    <a:srgbClr val="ffffff"/>
                  </a:solidFill>
                </a:uFill>
                <a:latin typeface="Arial"/>
                <a:ea typeface="DejaVu Sans"/>
              </a:rPr>
              <a:t>	</a:t>
            </a:r>
            <a:r>
              <a:rPr b="1" lang="pt-BR" sz="1800" spc="-1" strike="noStrike">
                <a:solidFill>
                  <a:srgbClr val="0000ff"/>
                </a:solidFill>
                <a:uFill>
                  <a:solidFill>
                    <a:srgbClr val="ffffff"/>
                  </a:solidFill>
                </a:uFill>
                <a:latin typeface="Arial"/>
                <a:ea typeface="DejaVu Sans"/>
              </a:rPr>
              <a:t>	</a:t>
            </a:r>
            <a:r>
              <a:rPr b="1" lang="pt-BR" sz="1800" spc="-1" strike="noStrike">
                <a:solidFill>
                  <a:srgbClr val="0000ff"/>
                </a:solidFill>
                <a:uFill>
                  <a:solidFill>
                    <a:srgbClr val="ffffff"/>
                  </a:solidFill>
                </a:uFill>
                <a:latin typeface="Arial"/>
                <a:ea typeface="DejaVu Sans"/>
              </a:rPr>
              <a:t>SIPT</a:t>
            </a:r>
            <a:endParaRPr b="0" lang="pt-BR" sz="1800" spc="-1" strike="noStrike">
              <a:solidFill>
                <a:srgbClr val="000000"/>
              </a:solidFill>
              <a:uFill>
                <a:solidFill>
                  <a:srgbClr val="ffffff"/>
                </a:solidFill>
              </a:uFill>
              <a:latin typeface="Arial"/>
            </a:endParaRPr>
          </a:p>
          <a:p>
            <a:pPr>
              <a:lnSpc>
                <a:spcPct val="100000"/>
              </a:lnSpc>
            </a:pPr>
            <a:r>
              <a:rPr b="1" lang="pt-BR" sz="1800" spc="-1" strike="noStrike">
                <a:solidFill>
                  <a:srgbClr val="0000ff"/>
                </a:solidFill>
                <a:uFill>
                  <a:solidFill>
                    <a:srgbClr val="ffffff"/>
                  </a:solidFill>
                </a:uFill>
                <a:latin typeface="Arial"/>
                <a:ea typeface="DejaVu Sans"/>
              </a:rPr>
              <a:t>e Uso do solo</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Classe I</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Mecanizada/Mecanizável (roxa)</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I – lavoura – aptidão boa</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Classe II</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Mecanizada/Mecanizável (roxa/ mista)</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I – lavoura – aptidão boa</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Classe III</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Mecanizada/Mecanizável (roxa/mista/ arenosa)</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II – lavoura – aptidão regular</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Classe IV</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Mecanizada/Mecanizável (roxa/mista/ arenosa)</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III – lavoura – aptidão restrita</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Classe V</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Mecanizada/Mecanizável (roxa/mista/ arenosa)</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IV – pastagem plantada</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Classe VI</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Não-mecanizável (roxa/mista/ arenosa)</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IV – pastagem plantada</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Classe VII</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Não-mecanizável(roxa/mista/ arenosa)</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V –</a:t>
            </a:r>
            <a:r>
              <a:rPr b="0" lang="pt-BR" sz="1400" spc="-1" strike="noStrike">
                <a:solidFill>
                  <a:srgbClr val="000000"/>
                </a:solidFill>
                <a:uFill>
                  <a:solidFill>
                    <a:srgbClr val="ffffff"/>
                  </a:solidFill>
                </a:uFill>
                <a:latin typeface="Arial"/>
                <a:ea typeface="DejaVu Sans"/>
              </a:rPr>
              <a:t> silvicultura ou pastagem natural</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Classe VIII</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Inaproveitável (roxa/mista/ arenosa)</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VI – </a:t>
            </a:r>
            <a:r>
              <a:rPr b="0" lang="pt-BR" sz="1400" spc="-1" strike="noStrike">
                <a:solidFill>
                  <a:srgbClr val="000000"/>
                </a:solidFill>
                <a:uFill>
                  <a:solidFill>
                    <a:srgbClr val="ffffff"/>
                  </a:solidFill>
                </a:uFill>
                <a:latin typeface="Arial"/>
                <a:ea typeface="DejaVu Sans"/>
              </a:rPr>
              <a:t>preservação da fauna ou flora</a:t>
            </a:r>
            <a:endParaRPr b="0" lang="pt-BR" sz="1800" spc="-1" strike="noStrike">
              <a:solidFill>
                <a:srgbClr val="000000"/>
              </a:solidFill>
              <a:uFill>
                <a:solidFill>
                  <a:srgbClr val="ffffff"/>
                </a:solidFill>
              </a:uFill>
              <a:latin typeface="Arial"/>
            </a:endParaRPr>
          </a:p>
        </p:txBody>
      </p:sp>
      <p:sp>
        <p:nvSpPr>
          <p:cNvPr id="109" name="CustomShape 2"/>
          <p:cNvSpPr/>
          <p:nvPr/>
        </p:nvSpPr>
        <p:spPr>
          <a:xfrm>
            <a:off x="4464000" y="720000"/>
            <a:ext cx="3311280" cy="64728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400" spc="-1" strike="noStrike">
                <a:solidFill>
                  <a:srgbClr val="0000ff"/>
                </a:solidFill>
                <a:uFill>
                  <a:solidFill>
                    <a:srgbClr val="ffffff"/>
                  </a:solidFill>
                </a:uFill>
                <a:latin typeface="Arial"/>
                <a:ea typeface="DejaVu Sans"/>
              </a:rPr>
              <a:t>Terras Agrícolas</a:t>
            </a:r>
            <a:endParaRPr b="0" lang="pt-BR" sz="1800" spc="-1" strike="noStrike">
              <a:solidFill>
                <a:srgbClr val="0000ff"/>
              </a:solidFill>
              <a:uFill>
                <a:solidFill>
                  <a:srgbClr val="ffffff"/>
                </a:solidFill>
              </a:uFill>
              <a:latin typeface="Arial"/>
            </a:endParaRPr>
          </a:p>
        </p:txBody>
      </p:sp>
      <p:sp>
        <p:nvSpPr>
          <p:cNvPr id="110" name="CustomShape 3"/>
          <p:cNvSpPr/>
          <p:nvPr/>
        </p:nvSpPr>
        <p:spPr>
          <a:xfrm>
            <a:off x="936000" y="5453280"/>
            <a:ext cx="10799280" cy="649440"/>
          </a:xfrm>
          <a:prstGeom prst="rect">
            <a:avLst/>
          </a:prstGeom>
          <a:noFill/>
          <a:ln>
            <a:noFill/>
          </a:ln>
        </p:spPr>
        <p:style>
          <a:lnRef idx="0"/>
          <a:fillRef idx="0"/>
          <a:effectRef idx="0"/>
          <a:fontRef idx="minor"/>
        </p:style>
        <p:txBody>
          <a:bodyPr lIns="90000" rIns="90000" tIns="45000" bIns="45000"/>
          <a:p>
            <a:pPr>
              <a:lnSpc>
                <a:spcPct val="100000"/>
              </a:lnSpc>
            </a:pPr>
            <a:r>
              <a:rPr b="0" lang="pt-BR" sz="1800" spc="-1" strike="noStrike">
                <a:solidFill>
                  <a:srgbClr val="000000"/>
                </a:solidFill>
                <a:uFill>
                  <a:solidFill>
                    <a:srgbClr val="ffffff"/>
                  </a:solidFill>
                </a:uFill>
                <a:latin typeface="Arial"/>
                <a:ea typeface="DejaVu Sans"/>
              </a:rPr>
              <a:t>OBS: as relações são aproximações, podendo haver interpretações diferentes, sendo estas aqui </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apresentadas baseadas essencialmente e principalmente nos critérios de textura e de declividade.</a:t>
            </a:r>
            <a:endParaRPr b="0" lang="pt-BR" sz="1800" spc="-1" strike="noStrike">
              <a:solidFill>
                <a:srgbClr val="000000"/>
              </a:solidFill>
              <a:uFill>
                <a:solidFill>
                  <a:srgbClr val="ffffff"/>
                </a:solidFill>
              </a:uFill>
              <a:latin typeface="Arial"/>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CustomShape 1"/>
          <p:cNvSpPr/>
          <p:nvPr/>
        </p:nvSpPr>
        <p:spPr>
          <a:xfrm>
            <a:off x="1266840" y="2619360"/>
            <a:ext cx="9848520" cy="3198240"/>
          </a:xfrm>
          <a:prstGeom prst="rect">
            <a:avLst/>
          </a:prstGeom>
          <a:noFill/>
          <a:ln>
            <a:noFill/>
          </a:ln>
        </p:spPr>
        <p:style>
          <a:lnRef idx="0"/>
          <a:fillRef idx="0"/>
          <a:effectRef idx="0"/>
          <a:fontRef idx="minor"/>
        </p:style>
        <p:txBody>
          <a:bodyPr lIns="90000" rIns="90000" tIns="45000" bIns="45000"/>
          <a:p>
            <a:pP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0" lang="pt-BR" sz="2400" spc="-1" strike="noStrike">
                <a:solidFill>
                  <a:srgbClr val="0000ff"/>
                </a:solidFill>
                <a:uFill>
                  <a:solidFill>
                    <a:srgbClr val="ffffff"/>
                  </a:solidFill>
                </a:uFill>
                <a:latin typeface="Arial"/>
                <a:ea typeface="DejaVu Sans"/>
              </a:rPr>
              <a:t>Calculo o valor do ITR</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O valor do ITR a ser pago é obtido mediante a multiplicação do VTNt pela alíquota correspondente, considerados a área total e o grau de utilização (GU) do imóvel rural.</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(Lei nº 9.393, de 1996, art. 11; RITR/2002, art. 35; IN SRF n</a:t>
            </a:r>
            <a:r>
              <a:rPr b="0" lang="pt-BR" sz="1800" spc="-1" strike="noStrike">
                <a:solidFill>
                  <a:srgbClr val="000000"/>
                </a:solidFill>
                <a:uFill>
                  <a:solidFill>
                    <a:srgbClr val="ffffff"/>
                  </a:solidFill>
                </a:uFill>
                <a:latin typeface="Times New Roman"/>
                <a:ea typeface="DejaVu Sans"/>
              </a:rPr>
              <a:t>º </a:t>
            </a:r>
            <a:r>
              <a:rPr b="0" lang="pt-BR" sz="1800" spc="-1" strike="noStrike">
                <a:solidFill>
                  <a:srgbClr val="000000"/>
                </a:solidFill>
                <a:uFill>
                  <a:solidFill>
                    <a:srgbClr val="ffffff"/>
                  </a:solidFill>
                </a:uFill>
                <a:latin typeface="Arial"/>
                <a:ea typeface="DejaVu Sans"/>
              </a:rPr>
              <a:t>256, de 2002, art. 35)</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p:txBody>
      </p:sp>
      <p:pic>
        <p:nvPicPr>
          <p:cNvPr id="112" name="Picture 7" descr=""/>
          <p:cNvPicPr/>
          <p:nvPr/>
        </p:nvPicPr>
        <p:blipFill>
          <a:blip r:embed="rId1"/>
          <a:stretch/>
        </p:blipFill>
        <p:spPr>
          <a:xfrm>
            <a:off x="4824000" y="648000"/>
            <a:ext cx="2807280" cy="1079280"/>
          </a:xfrm>
          <a:prstGeom prst="rect">
            <a:avLst/>
          </a:prstGeom>
          <a:ln>
            <a:solidFill>
              <a:srgbClr val="000000"/>
            </a:solidFill>
          </a:ln>
        </p:spPr>
      </p:pic>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3" name="Picture 7" descr=""/>
          <p:cNvPicPr/>
          <p:nvPr/>
        </p:nvPicPr>
        <p:blipFill>
          <a:blip r:embed="rId1"/>
          <a:stretch/>
        </p:blipFill>
        <p:spPr>
          <a:xfrm>
            <a:off x="4824000" y="648000"/>
            <a:ext cx="2807280" cy="1079280"/>
          </a:xfrm>
          <a:prstGeom prst="rect">
            <a:avLst/>
          </a:prstGeom>
          <a:ln>
            <a:solidFill>
              <a:srgbClr val="000000"/>
            </a:solidFill>
          </a:ln>
        </p:spPr>
      </p:pic>
      <p:sp>
        <p:nvSpPr>
          <p:cNvPr id="114" name="CustomShape 1"/>
          <p:cNvSpPr/>
          <p:nvPr/>
        </p:nvSpPr>
        <p:spPr>
          <a:xfrm>
            <a:off x="595080" y="1850760"/>
            <a:ext cx="11159280" cy="3838320"/>
          </a:xfrm>
          <a:prstGeom prst="rect">
            <a:avLst/>
          </a:prstGeom>
          <a:noFill/>
          <a:ln>
            <a:noFill/>
          </a:ln>
        </p:spPr>
        <p:style>
          <a:lnRef idx="0"/>
          <a:fillRef idx="0"/>
          <a:effectRef idx="0"/>
          <a:fontRef idx="minor"/>
        </p:style>
        <p:txBody>
          <a:bodyPr lIns="90000" rIns="90000" tIns="45000" bIns="45000"/>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0" lang="pt-BR" sz="2400" spc="-1" strike="noStrike">
                <a:solidFill>
                  <a:srgbClr val="0000ff"/>
                </a:solidFill>
                <a:uFill>
                  <a:solidFill>
                    <a:srgbClr val="ffffff"/>
                  </a:solidFill>
                </a:uFill>
                <a:latin typeface="Arial"/>
                <a:ea typeface="DejaVu Sans"/>
              </a:rPr>
              <a:t>Simulação de valores</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Área da propriedade: 100/ha</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Percentagem de uso: 80 % = alíquota de 0,20</a:t>
            </a:r>
            <a:endParaRPr b="0" lang="pt-BR" sz="1800" spc="-1" strike="noStrike">
              <a:solidFill>
                <a:srgbClr val="000000"/>
              </a:solidFill>
              <a:uFill>
                <a:solidFill>
                  <a:srgbClr val="ffffff"/>
                </a:solidFill>
              </a:uFill>
              <a:latin typeface="Arial"/>
            </a:endParaRPr>
          </a:p>
          <a:p>
            <a:pPr marL="285840" indent="-285120">
              <a:lnSpc>
                <a:spcPct val="100000"/>
              </a:lnSpc>
              <a:buClr>
                <a:srgbClr val="000000"/>
              </a:buClr>
              <a:buFont typeface="StarSymbol"/>
              <a:buChar char="-"/>
            </a:pPr>
            <a:r>
              <a:rPr b="0" lang="pt-BR" sz="1800" spc="-1" strike="noStrike">
                <a:solidFill>
                  <a:srgbClr val="000000"/>
                </a:solidFill>
                <a:uFill>
                  <a:solidFill>
                    <a:srgbClr val="ffffff"/>
                  </a:solidFill>
                </a:uFill>
                <a:latin typeface="Arial"/>
                <a:ea typeface="DejaVu Sans"/>
              </a:rPr>
              <a:t>Área Mecanizada – Grupo -A- Classe II: 45 ha - valor estimado = R$ 1.719.000,00</a:t>
            </a:r>
            <a:endParaRPr b="0" lang="pt-BR" sz="1800" spc="-1" strike="noStrike">
              <a:solidFill>
                <a:srgbClr val="000000"/>
              </a:solidFill>
              <a:uFill>
                <a:solidFill>
                  <a:srgbClr val="ffffff"/>
                </a:solidFill>
              </a:uFill>
              <a:latin typeface="Arial"/>
            </a:endParaRPr>
          </a:p>
          <a:p>
            <a:pPr marL="285840" indent="-285120">
              <a:lnSpc>
                <a:spcPct val="100000"/>
              </a:lnSpc>
              <a:buClr>
                <a:srgbClr val="000000"/>
              </a:buClr>
              <a:buFont typeface="StarSymbol"/>
              <a:buChar char="-"/>
            </a:pPr>
            <a:r>
              <a:rPr b="0" lang="pt-BR" sz="1800" spc="-1" strike="noStrike">
                <a:solidFill>
                  <a:srgbClr val="000000"/>
                </a:solidFill>
                <a:uFill>
                  <a:solidFill>
                    <a:srgbClr val="ffffff"/>
                  </a:solidFill>
                </a:uFill>
                <a:latin typeface="Arial"/>
                <a:ea typeface="DejaVu Sans"/>
              </a:rPr>
              <a:t>Área Mecanizada - Grupo -A- Classe III: 38 ha – valor estimado = R$ 1.136.200,00</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Reserva Legal: 16 ha (não tributável)</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Área de Instalações: 1 ha (não tributável)</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Valor da Propriedade sem Instalações (VTN) – R$ 2.855.200,00</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R$ 2.855.200,00 x 0,20/100 = 5.710,40 : 4 parcelas = 1.427,60</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Valor total do Tributo: R$ 5.710,40</a:t>
            </a:r>
            <a:endParaRPr b="0" lang="pt-BR" sz="1800" spc="-1" strike="noStrike">
              <a:solidFill>
                <a:srgbClr val="000000"/>
              </a:solidFill>
              <a:uFill>
                <a:solidFill>
                  <a:srgbClr val="ffffff"/>
                </a:solidFill>
              </a:uFill>
              <a:latin typeface="Arial"/>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5" name="Picture 7" descr=""/>
          <p:cNvPicPr/>
          <p:nvPr/>
        </p:nvPicPr>
        <p:blipFill>
          <a:blip r:embed="rId1"/>
          <a:stretch/>
        </p:blipFill>
        <p:spPr>
          <a:xfrm>
            <a:off x="4824000" y="648000"/>
            <a:ext cx="2807280" cy="1079280"/>
          </a:xfrm>
          <a:prstGeom prst="rect">
            <a:avLst/>
          </a:prstGeom>
          <a:ln>
            <a:solidFill>
              <a:srgbClr val="000000"/>
            </a:solidFill>
          </a:ln>
        </p:spPr>
      </p:pic>
      <p:sp>
        <p:nvSpPr>
          <p:cNvPr id="116" name="CustomShape 1"/>
          <p:cNvSpPr/>
          <p:nvPr/>
        </p:nvSpPr>
        <p:spPr>
          <a:xfrm>
            <a:off x="1178640" y="2258280"/>
            <a:ext cx="10156680" cy="3548520"/>
          </a:xfrm>
          <a:prstGeom prst="rect">
            <a:avLst/>
          </a:prstGeom>
          <a:noFill/>
          <a:ln>
            <a:noFill/>
          </a:ln>
        </p:spPr>
        <p:style>
          <a:lnRef idx="0"/>
          <a:fillRef idx="0"/>
          <a:effectRef idx="0"/>
          <a:fontRef idx="minor"/>
        </p:style>
        <p:txBody>
          <a:bodyPr lIns="90000" rIns="90000" tIns="45000" bIns="45000"/>
          <a:p>
            <a:pPr algn="ctr">
              <a:lnSpc>
                <a:spcPct val="100000"/>
              </a:lnSpc>
            </a:pPr>
            <a:r>
              <a:rPr b="0" lang="pt-BR" sz="2400" spc="-1" strike="noStrike">
                <a:solidFill>
                  <a:srgbClr val="0000ff"/>
                </a:solidFill>
                <a:uFill>
                  <a:solidFill>
                    <a:srgbClr val="ffffff"/>
                  </a:solidFill>
                </a:uFill>
                <a:latin typeface="Arial"/>
                <a:ea typeface="DejaVu Sans"/>
              </a:rPr>
              <a:t>Simulação de valores</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Exploração soja + milho </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marL="285840" indent="-285120">
              <a:lnSpc>
                <a:spcPct val="100000"/>
              </a:lnSpc>
              <a:buClr>
                <a:srgbClr val="000000"/>
              </a:buClr>
              <a:buFont typeface="StarSymbol"/>
              <a:buChar char="-"/>
            </a:pPr>
            <a:r>
              <a:rPr b="0" lang="pt-BR" sz="1800" spc="-1" strike="noStrike">
                <a:solidFill>
                  <a:srgbClr val="000000"/>
                </a:solidFill>
                <a:uFill>
                  <a:solidFill>
                    <a:srgbClr val="ffffff"/>
                  </a:solidFill>
                </a:uFill>
                <a:latin typeface="Arial"/>
                <a:ea typeface="DejaVu Sans"/>
              </a:rPr>
              <a:t>Área da propriedade: 75 ha </a:t>
            </a:r>
            <a:endParaRPr b="0" lang="pt-BR" sz="1800" spc="-1" strike="noStrike">
              <a:solidFill>
                <a:srgbClr val="000000"/>
              </a:solidFill>
              <a:uFill>
                <a:solidFill>
                  <a:srgbClr val="ffffff"/>
                </a:solidFill>
              </a:uFill>
              <a:latin typeface="Arial"/>
            </a:endParaRPr>
          </a:p>
          <a:p>
            <a:pPr>
              <a:lnSpc>
                <a:spcPct val="100000"/>
              </a:lnSpc>
            </a:pPr>
            <a:r>
              <a:rPr b="0" lang="pt-BR" sz="1400" spc="-1" strike="noStrike">
                <a:solidFill>
                  <a:srgbClr val="000000"/>
                </a:solidFill>
                <a:uFill>
                  <a:solidFill>
                    <a:srgbClr val="ffffff"/>
                  </a:solidFill>
                </a:uFill>
                <a:latin typeface="Arial"/>
                <a:ea typeface="DejaVu Sans"/>
              </a:rPr>
              <a:t>(considerando que 89% das propriedades no Paraná tem até 4 módulos fiscais)</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Percentagem de uso: 77,3% = 58 ha</a:t>
            </a:r>
            <a:endParaRPr b="0" lang="pt-BR" sz="1800" spc="-1" strike="noStrike">
              <a:solidFill>
                <a:srgbClr val="000000"/>
              </a:solidFill>
              <a:uFill>
                <a:solidFill>
                  <a:srgbClr val="ffffff"/>
                </a:solidFill>
              </a:uFill>
              <a:latin typeface="Arial"/>
            </a:endParaRPr>
          </a:p>
          <a:p>
            <a:pPr marL="285840" indent="-285120">
              <a:lnSpc>
                <a:spcPct val="100000"/>
              </a:lnSpc>
              <a:buClr>
                <a:srgbClr val="000000"/>
              </a:buClr>
              <a:buFont typeface="StarSymbol"/>
              <a:buChar char="-"/>
            </a:pPr>
            <a:r>
              <a:rPr b="0" lang="pt-BR" sz="1800" spc="-1" strike="noStrike">
                <a:solidFill>
                  <a:srgbClr val="000000"/>
                </a:solidFill>
                <a:uFill>
                  <a:solidFill>
                    <a:srgbClr val="ffffff"/>
                  </a:solidFill>
                </a:uFill>
                <a:latin typeface="Arial"/>
                <a:ea typeface="DejaVu Sans"/>
              </a:rPr>
              <a:t>Área Mecanizada Grupo A – Classe -I-  58,0/ha</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Reserva Legal: 16 ha (não tributável)</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Área de Instalações: 1 ha (não tributável)</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Valor da Propriedade sem Instalações (VTN) – R$ 4.373.200,00</a:t>
            </a:r>
            <a:endParaRPr b="0" lang="pt-BR" sz="1800" spc="-1" strike="noStrike">
              <a:solidFill>
                <a:srgbClr val="000000"/>
              </a:solidFill>
              <a:uFill>
                <a:solidFill>
                  <a:srgbClr val="ffffff"/>
                </a:solidFill>
              </a:uFill>
              <a:latin typeface="Arial"/>
            </a:endParaRPr>
          </a:p>
          <a:p>
            <a:pPr marL="285840" indent="-285120">
              <a:lnSpc>
                <a:spcPct val="100000"/>
              </a:lnSpc>
              <a:buClr>
                <a:srgbClr val="000000"/>
              </a:buClr>
              <a:buFont typeface="StarSymbol"/>
              <a:buChar char="-"/>
            </a:pPr>
            <a:r>
              <a:rPr b="0" lang="pt-BR" sz="1800" spc="-1" strike="noStrike">
                <a:solidFill>
                  <a:srgbClr val="000000"/>
                </a:solidFill>
                <a:uFill>
                  <a:solidFill>
                    <a:srgbClr val="ffffff"/>
                  </a:solidFill>
                </a:uFill>
                <a:latin typeface="Arial"/>
                <a:ea typeface="DejaVu Sans"/>
              </a:rPr>
              <a:t>Valor do Tributo: R$ 8.746,40 : 4 parcelas = R$ 2.186,60</a:t>
            </a:r>
            <a:endParaRPr b="0" lang="pt-BR" sz="1800" spc="-1" strike="noStrike">
              <a:solidFill>
                <a:srgbClr val="000000"/>
              </a:solidFill>
              <a:uFill>
                <a:solidFill>
                  <a:srgbClr val="ffffff"/>
                </a:solidFill>
              </a:uFill>
              <a:latin typeface="Arial"/>
            </a:endParaRPr>
          </a:p>
          <a:p>
            <a:pPr marL="285840" indent="-285120">
              <a:lnSpc>
                <a:spcPct val="100000"/>
              </a:lnSpc>
              <a:buClr>
                <a:srgbClr val="000000"/>
              </a:buClr>
              <a:buFont typeface="StarSymbol"/>
              <a:buChar char="-"/>
            </a:pPr>
            <a:r>
              <a:rPr b="0" lang="pt-BR" sz="1800" spc="-1" strike="noStrike">
                <a:solidFill>
                  <a:srgbClr val="000000"/>
                </a:solidFill>
                <a:uFill>
                  <a:solidFill>
                    <a:srgbClr val="ffffff"/>
                  </a:solidFill>
                </a:uFill>
                <a:latin typeface="Arial"/>
                <a:ea typeface="DejaVu Sans"/>
              </a:rPr>
              <a:t>Diferença = 18,14% = R$ 1.586,88</a:t>
            </a:r>
            <a:endParaRPr b="0" lang="pt-BR" sz="1800" spc="-1" strike="noStrike">
              <a:solidFill>
                <a:srgbClr val="000000"/>
              </a:solidFill>
              <a:uFill>
                <a:solidFill>
                  <a:srgbClr val="ffffff"/>
                </a:solidFill>
              </a:uFill>
              <a:latin typeface="Arial"/>
            </a:endParaRPr>
          </a:p>
          <a:p>
            <a:pPr algn="r">
              <a:lnSpc>
                <a:spcPct val="100000"/>
              </a:lnSpc>
            </a:pPr>
            <a:r>
              <a:rPr b="0" lang="pt-BR" sz="900" spc="-1" strike="noStrike">
                <a:solidFill>
                  <a:srgbClr val="000000"/>
                </a:solidFill>
                <a:uFill>
                  <a:solidFill>
                    <a:srgbClr val="ffffff"/>
                  </a:solidFill>
                </a:uFill>
                <a:latin typeface="Arial"/>
                <a:ea typeface="DejaVu Sans"/>
              </a:rPr>
              <a:t>(yva)</a:t>
            </a:r>
            <a:endParaRPr b="0" lang="pt-BR" sz="1800" spc="-1" strike="noStrike">
              <a:solidFill>
                <a:srgbClr val="000000"/>
              </a:solidFill>
              <a:uFill>
                <a:solidFill>
                  <a:srgbClr val="ffffff"/>
                </a:solidFill>
              </a:uFill>
              <a:latin typeface="Arial"/>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7" name="Picture 7" descr=""/>
          <p:cNvPicPr/>
          <p:nvPr/>
        </p:nvPicPr>
        <p:blipFill>
          <a:blip r:embed="rId1"/>
          <a:stretch/>
        </p:blipFill>
        <p:spPr>
          <a:xfrm>
            <a:off x="4824000" y="648000"/>
            <a:ext cx="2807280" cy="1079280"/>
          </a:xfrm>
          <a:prstGeom prst="rect">
            <a:avLst/>
          </a:prstGeom>
          <a:ln>
            <a:solidFill>
              <a:srgbClr val="000000"/>
            </a:solidFill>
          </a:ln>
        </p:spPr>
      </p:pic>
      <p:sp>
        <p:nvSpPr>
          <p:cNvPr id="118" name="CustomShape 1"/>
          <p:cNvSpPr/>
          <p:nvPr/>
        </p:nvSpPr>
        <p:spPr>
          <a:xfrm>
            <a:off x="1440000" y="1872000"/>
            <a:ext cx="9863280" cy="4065480"/>
          </a:xfrm>
          <a:prstGeom prst="rect">
            <a:avLst/>
          </a:prstGeom>
          <a:noFill/>
          <a:ln>
            <a:noFill/>
          </a:ln>
        </p:spPr>
        <p:style>
          <a:lnRef idx="0"/>
          <a:fillRef idx="0"/>
          <a:effectRef idx="0"/>
          <a:fontRef idx="minor"/>
        </p:style>
        <p:txBody>
          <a:bodyPr lIns="90000" rIns="90000" tIns="45000" bIns="45000"/>
          <a:p>
            <a:pP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0" lang="pt-BR" sz="2400" spc="-1" strike="noStrike">
                <a:solidFill>
                  <a:srgbClr val="0000ff"/>
                </a:solidFill>
                <a:uFill>
                  <a:solidFill>
                    <a:srgbClr val="ffffff"/>
                  </a:solidFill>
                </a:uFill>
                <a:latin typeface="Arial"/>
                <a:ea typeface="DejaVu Sans"/>
              </a:rPr>
              <a:t>Simulação de valores</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Exploração soja + milho </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marL="285840" indent="-285120">
              <a:lnSpc>
                <a:spcPct val="100000"/>
              </a:lnSpc>
              <a:buClr>
                <a:srgbClr val="000000"/>
              </a:buClr>
              <a:buFont typeface="StarSymbol"/>
              <a:buChar char="-"/>
            </a:pPr>
            <a:r>
              <a:rPr b="0" lang="pt-BR" sz="1800" spc="-1" strike="noStrike">
                <a:solidFill>
                  <a:srgbClr val="000000"/>
                </a:solidFill>
                <a:uFill>
                  <a:solidFill>
                    <a:srgbClr val="ffffff"/>
                  </a:solidFill>
                </a:uFill>
                <a:latin typeface="Arial"/>
                <a:ea typeface="DejaVu Sans"/>
              </a:rPr>
              <a:t>Área da propriedade: 75 ha </a:t>
            </a:r>
            <a:endParaRPr b="0" lang="pt-BR" sz="1800" spc="-1" strike="noStrike">
              <a:solidFill>
                <a:srgbClr val="000000"/>
              </a:solidFill>
              <a:uFill>
                <a:solidFill>
                  <a:srgbClr val="ffffff"/>
                </a:solidFill>
              </a:uFill>
              <a:latin typeface="Arial"/>
            </a:endParaRPr>
          </a:p>
          <a:p>
            <a:pPr>
              <a:lnSpc>
                <a:spcPct val="100000"/>
              </a:lnSpc>
            </a:pPr>
            <a:r>
              <a:rPr b="0" lang="pt-BR" sz="1400" spc="-1" strike="noStrike">
                <a:solidFill>
                  <a:srgbClr val="000000"/>
                </a:solidFill>
                <a:uFill>
                  <a:solidFill>
                    <a:srgbClr val="ffffff"/>
                  </a:solidFill>
                </a:uFill>
                <a:latin typeface="Arial"/>
                <a:ea typeface="DejaVu Sans"/>
              </a:rPr>
              <a:t>(considerando que 89% das propriedades no Paraná tem até 4 módulos fiscais)</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Percentagem de uso: 77,3% = 58 ha</a:t>
            </a:r>
            <a:endParaRPr b="0" lang="pt-BR" sz="1800" spc="-1" strike="noStrike">
              <a:solidFill>
                <a:srgbClr val="000000"/>
              </a:solidFill>
              <a:uFill>
                <a:solidFill>
                  <a:srgbClr val="ffffff"/>
                </a:solidFill>
              </a:uFill>
              <a:latin typeface="Arial"/>
            </a:endParaRPr>
          </a:p>
          <a:p>
            <a:pPr marL="285840" indent="-285120">
              <a:lnSpc>
                <a:spcPct val="100000"/>
              </a:lnSpc>
              <a:buClr>
                <a:srgbClr val="000000"/>
              </a:buClr>
              <a:buFont typeface="StarSymbol"/>
              <a:buChar char="-"/>
            </a:pPr>
            <a:r>
              <a:rPr b="0" lang="pt-BR" sz="1800" spc="-1" strike="noStrike">
                <a:solidFill>
                  <a:srgbClr val="000000"/>
                </a:solidFill>
                <a:uFill>
                  <a:solidFill>
                    <a:srgbClr val="ffffff"/>
                  </a:solidFill>
                </a:uFill>
                <a:latin typeface="Arial"/>
                <a:ea typeface="DejaVu Sans"/>
              </a:rPr>
              <a:t>Área Mecanizada Grupo A – Classe -I-  11,6/ha R$ 874.640,00</a:t>
            </a:r>
            <a:endParaRPr b="0" lang="pt-BR" sz="1800" spc="-1" strike="noStrike">
              <a:solidFill>
                <a:srgbClr val="000000"/>
              </a:solidFill>
              <a:uFill>
                <a:solidFill>
                  <a:srgbClr val="ffffff"/>
                </a:solidFill>
              </a:uFill>
              <a:latin typeface="Arial"/>
            </a:endParaRPr>
          </a:p>
          <a:p>
            <a:pPr marL="285840" indent="-285120">
              <a:lnSpc>
                <a:spcPct val="100000"/>
              </a:lnSpc>
              <a:buClr>
                <a:srgbClr val="000000"/>
              </a:buClr>
              <a:buFont typeface="StarSymbol"/>
              <a:buChar char="-"/>
            </a:pPr>
            <a:r>
              <a:rPr b="0" lang="pt-BR" sz="1800" spc="-1" strike="noStrike">
                <a:solidFill>
                  <a:srgbClr val="000000"/>
                </a:solidFill>
                <a:uFill>
                  <a:solidFill>
                    <a:srgbClr val="ffffff"/>
                  </a:solidFill>
                </a:uFill>
                <a:latin typeface="Arial"/>
                <a:ea typeface="DejaVu Sans"/>
              </a:rPr>
              <a:t>Área Mecanizada Grupo A – Classe -II-  23,2/ha R$ 1.468.560,00</a:t>
            </a:r>
            <a:endParaRPr b="0" lang="pt-BR" sz="1800" spc="-1" strike="noStrike">
              <a:solidFill>
                <a:srgbClr val="000000"/>
              </a:solidFill>
              <a:uFill>
                <a:solidFill>
                  <a:srgbClr val="ffffff"/>
                </a:solidFill>
              </a:uFill>
              <a:latin typeface="Arial"/>
            </a:endParaRPr>
          </a:p>
          <a:p>
            <a:pPr marL="285840" indent="-285120">
              <a:lnSpc>
                <a:spcPct val="100000"/>
              </a:lnSpc>
              <a:buClr>
                <a:srgbClr val="000000"/>
              </a:buClr>
              <a:buFont typeface="StarSymbol"/>
              <a:buChar char="-"/>
            </a:pPr>
            <a:r>
              <a:rPr b="0" lang="pt-BR" sz="1800" spc="-1" strike="noStrike">
                <a:solidFill>
                  <a:srgbClr val="000000"/>
                </a:solidFill>
                <a:uFill>
                  <a:solidFill>
                    <a:srgbClr val="ffffff"/>
                  </a:solidFill>
                </a:uFill>
                <a:latin typeface="Arial"/>
                <a:ea typeface="DejaVu Sans"/>
              </a:rPr>
              <a:t>Área Mecanizada Grupo A – Classe -III- 23,2/ha R$ 1.236.560,00</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Reserva Legal: 16 ha (não tributável)</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Área de Instalações: 1 ha (não tributável)</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Valor da Propriedade sem Instalações (VTN) – R$ 3.579.760,00</a:t>
            </a:r>
            <a:endParaRPr b="0" lang="pt-BR" sz="1800" spc="-1" strike="noStrike">
              <a:solidFill>
                <a:srgbClr val="000000"/>
              </a:solidFill>
              <a:uFill>
                <a:solidFill>
                  <a:srgbClr val="ffffff"/>
                </a:solidFill>
              </a:uFill>
              <a:latin typeface="Arial"/>
            </a:endParaRPr>
          </a:p>
          <a:p>
            <a:pPr marL="285840" indent="-285120">
              <a:lnSpc>
                <a:spcPct val="100000"/>
              </a:lnSpc>
              <a:buClr>
                <a:srgbClr val="000000"/>
              </a:buClr>
              <a:buFont typeface="StarSymbol"/>
              <a:buChar char="-"/>
            </a:pPr>
            <a:r>
              <a:rPr b="0" lang="pt-BR" sz="1800" spc="-1" strike="noStrike">
                <a:solidFill>
                  <a:srgbClr val="000000"/>
                </a:solidFill>
                <a:uFill>
                  <a:solidFill>
                    <a:srgbClr val="ffffff"/>
                  </a:solidFill>
                </a:uFill>
                <a:latin typeface="Arial"/>
                <a:ea typeface="DejaVu Sans"/>
              </a:rPr>
              <a:t>Valor do Tributo: R$ 7.159,52 : 4 parcelas = R$ 1.789,88</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a:t>
            </a:r>
            <a:endParaRPr b="0" lang="pt-BR" sz="1800" spc="-1" strike="noStrike">
              <a:solidFill>
                <a:srgbClr val="000000"/>
              </a:solidFill>
              <a:uFill>
                <a:solidFill>
                  <a:srgbClr val="ffffff"/>
                </a:solidFill>
              </a:uFill>
              <a:latin typeface="Arial"/>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CustomShape 1"/>
          <p:cNvSpPr/>
          <p:nvPr/>
        </p:nvSpPr>
        <p:spPr>
          <a:xfrm>
            <a:off x="609480" y="273600"/>
            <a:ext cx="10971720" cy="573840"/>
          </a:xfrm>
          <a:prstGeom prst="rect">
            <a:avLst/>
          </a:prstGeom>
          <a:noFill/>
          <a:ln>
            <a:noFill/>
          </a:ln>
        </p:spPr>
        <p:style>
          <a:lnRef idx="0"/>
          <a:fillRef idx="0"/>
          <a:effectRef idx="0"/>
          <a:fontRef idx="minor"/>
        </p:style>
        <p:txBody>
          <a:bodyPr lIns="0" rIns="0" tIns="0" bIns="0" anchor="ctr"/>
          <a:p>
            <a:pPr algn="ctr">
              <a:lnSpc>
                <a:spcPct val="100000"/>
              </a:lnSpc>
            </a:pPr>
            <a:r>
              <a:rPr b="0" lang="pt-BR" sz="1800" spc="-1" strike="noStrike">
                <a:solidFill>
                  <a:srgbClr val="0070c0"/>
                </a:solidFill>
                <a:uFill>
                  <a:solidFill>
                    <a:srgbClr val="ffffff"/>
                  </a:solidFill>
                </a:uFill>
                <a:latin typeface="Arial"/>
                <a:ea typeface="DejaVu Sans"/>
              </a:rPr>
              <a:t>Terras Agrícolas</a:t>
            </a:r>
            <a:endParaRPr b="0" lang="pt-BR" sz="1800" spc="-1" strike="noStrike">
              <a:solidFill>
                <a:srgbClr val="000000"/>
              </a:solidFill>
              <a:uFill>
                <a:solidFill>
                  <a:srgbClr val="ffffff"/>
                </a:solidFill>
              </a:uFill>
              <a:latin typeface="Arial"/>
            </a:endParaRPr>
          </a:p>
        </p:txBody>
      </p:sp>
      <p:sp>
        <p:nvSpPr>
          <p:cNvPr id="120" name="CustomShape 2"/>
          <p:cNvSpPr/>
          <p:nvPr/>
        </p:nvSpPr>
        <p:spPr>
          <a:xfrm>
            <a:off x="609480" y="1112760"/>
            <a:ext cx="10971720" cy="5474520"/>
          </a:xfrm>
          <a:prstGeom prst="rect">
            <a:avLst/>
          </a:prstGeom>
          <a:noFill/>
          <a:ln>
            <a:noFill/>
          </a:ln>
        </p:spPr>
        <p:style>
          <a:lnRef idx="0"/>
          <a:fillRef idx="0"/>
          <a:effectRef idx="0"/>
          <a:fontRef idx="minor"/>
        </p:style>
      </p:sp>
      <p:pic>
        <p:nvPicPr>
          <p:cNvPr id="121" name="Imagem 3" descr=""/>
          <p:cNvPicPr/>
          <p:nvPr/>
        </p:nvPicPr>
        <p:blipFill>
          <a:blip r:embed="rId1"/>
          <a:stretch/>
        </p:blipFill>
        <p:spPr>
          <a:xfrm>
            <a:off x="609480" y="1112760"/>
            <a:ext cx="10971720" cy="5474520"/>
          </a:xfrm>
          <a:prstGeom prst="rect">
            <a:avLst/>
          </a:prstGeom>
          <a:ln>
            <a:noFill/>
          </a:ln>
        </p:spPr>
      </p:pic>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CustomShape 1"/>
          <p:cNvSpPr/>
          <p:nvPr/>
        </p:nvSpPr>
        <p:spPr>
          <a:xfrm>
            <a:off x="2657880" y="792000"/>
            <a:ext cx="6932520" cy="46728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600" spc="-1" strike="noStrike">
                <a:solidFill>
                  <a:srgbClr val="0000ff"/>
                </a:solidFill>
                <a:uFill>
                  <a:solidFill>
                    <a:srgbClr val="ffffff"/>
                  </a:solidFill>
                </a:uFill>
                <a:latin typeface="Arial"/>
                <a:ea typeface="DejaVu Sans"/>
              </a:rPr>
              <a:t>Preços de Terras Agrícolas – Paraná </a:t>
            </a:r>
            <a:endParaRPr b="0" lang="pt-BR" sz="1800" spc="-1" strike="noStrike">
              <a:solidFill>
                <a:srgbClr val="0000ff"/>
              </a:solidFill>
              <a:uFill>
                <a:solidFill>
                  <a:srgbClr val="ffffff"/>
                </a:solidFill>
              </a:uFill>
              <a:latin typeface="Arial"/>
            </a:endParaRPr>
          </a:p>
        </p:txBody>
      </p:sp>
      <p:sp>
        <p:nvSpPr>
          <p:cNvPr id="82" name="CustomShape 2"/>
          <p:cNvSpPr/>
          <p:nvPr/>
        </p:nvSpPr>
        <p:spPr>
          <a:xfrm>
            <a:off x="1152000" y="1512000"/>
            <a:ext cx="9356760" cy="300132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400" spc="-1" strike="noStrike">
                <a:solidFill>
                  <a:srgbClr val="0000ff"/>
                </a:solidFill>
                <a:uFill>
                  <a:solidFill>
                    <a:srgbClr val="ffffff"/>
                  </a:solidFill>
                </a:uFill>
                <a:latin typeface="Arial"/>
                <a:ea typeface="DejaVu Sans"/>
              </a:rPr>
              <a:t>Objetivos</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a) Acompanhar a evolução dos Preços de Terras Agrícolas no Estado do Paraná;</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b) Preparar informações relacionadas com os Programas de Governo;</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c) Disponibilizar para a Sociedade Civil um referencial médio de preços amplo;</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d) Atender </a:t>
            </a:r>
            <a:r>
              <a:rPr b="1" i="1" lang="pt-BR" sz="1800" spc="-1" strike="noStrike">
                <a:solidFill>
                  <a:srgbClr val="000000"/>
                </a:solidFill>
                <a:uFill>
                  <a:solidFill>
                    <a:srgbClr val="ffffff"/>
                  </a:solidFill>
                </a:uFill>
                <a:latin typeface="Arial"/>
                <a:ea typeface="DejaVu Sans"/>
              </a:rPr>
              <a:t>parcialmente</a:t>
            </a:r>
            <a:r>
              <a:rPr b="0" lang="pt-BR" sz="1800" spc="-1" strike="noStrike">
                <a:solidFill>
                  <a:srgbClr val="000000"/>
                </a:solidFill>
                <a:uFill>
                  <a:solidFill>
                    <a:srgbClr val="ffffff"/>
                  </a:solidFill>
                </a:uFill>
                <a:latin typeface="Arial"/>
                <a:ea typeface="DejaVu Sans"/>
              </a:rPr>
              <a:t> o disposto no artigo 14 da Lei N°  9.393, de 19/12/96, Anexo 1,</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entre outros dispositivos legais.</a:t>
            </a:r>
            <a:endParaRPr b="0" lang="pt-BR" sz="18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CustomShape 1"/>
          <p:cNvSpPr/>
          <p:nvPr/>
        </p:nvSpPr>
        <p:spPr>
          <a:xfrm>
            <a:off x="2800800" y="2122560"/>
            <a:ext cx="6474240" cy="932040"/>
          </a:xfrm>
          <a:prstGeom prst="rect">
            <a:avLst/>
          </a:prstGeom>
          <a:noFill/>
          <a:ln>
            <a:noFill/>
          </a:ln>
        </p:spPr>
        <p:style>
          <a:lnRef idx="0"/>
          <a:fillRef idx="0"/>
          <a:effectRef idx="0"/>
          <a:fontRef idx="minor"/>
        </p:style>
        <p:txBody>
          <a:bodyPr lIns="77400" rIns="77400" tIns="40320" bIns="40320"/>
          <a:p>
            <a:pPr algn="ctr">
              <a:lnSpc>
                <a:spcPct val="100000"/>
              </a:lnSpc>
            </a:pPr>
            <a:r>
              <a:rPr b="0" i="1" lang="pt-BR" sz="4000" spc="-1" strike="noStrike">
                <a:solidFill>
                  <a:srgbClr val="000000"/>
                </a:solidFill>
                <a:uFill>
                  <a:solidFill>
                    <a:srgbClr val="ffffff"/>
                  </a:solidFill>
                </a:uFill>
                <a:latin typeface="Arial"/>
                <a:ea typeface="Microsoft YaHei"/>
              </a:rPr>
              <a:t>Obrigado!</a:t>
            </a:r>
            <a:endParaRPr b="0" lang="pt-BR" sz="1800" spc="-1" strike="noStrike">
              <a:solidFill>
                <a:srgbClr val="000000"/>
              </a:solidFill>
              <a:uFill>
                <a:solidFill>
                  <a:srgbClr val="ffffff"/>
                </a:solidFill>
              </a:uFill>
              <a:latin typeface="Arial"/>
            </a:endParaRPr>
          </a:p>
        </p:txBody>
      </p:sp>
      <p:sp>
        <p:nvSpPr>
          <p:cNvPr id="123" name="CustomShape 2"/>
          <p:cNvSpPr/>
          <p:nvPr/>
        </p:nvSpPr>
        <p:spPr>
          <a:xfrm>
            <a:off x="5117760" y="4660200"/>
            <a:ext cx="1571760" cy="473040"/>
          </a:xfrm>
          <a:prstGeom prst="rect">
            <a:avLst/>
          </a:prstGeom>
          <a:noFill/>
          <a:ln>
            <a:noFill/>
          </a:ln>
        </p:spPr>
        <p:style>
          <a:lnRef idx="0"/>
          <a:fillRef idx="0"/>
          <a:effectRef idx="0"/>
          <a:fontRef idx="minor"/>
        </p:style>
        <p:txBody>
          <a:bodyPr wrap="none" lIns="90000" rIns="90000" tIns="45000" bIns="45000"/>
          <a:p>
            <a:pPr algn="ctr">
              <a:lnSpc>
                <a:spcPct val="100000"/>
              </a:lnSpc>
            </a:pPr>
            <a:r>
              <a:rPr b="0" i="1" lang="pt-BR" sz="1800" spc="-1" strike="noStrike">
                <a:solidFill>
                  <a:srgbClr val="000000"/>
                </a:solidFill>
                <a:uFill>
                  <a:solidFill>
                    <a:srgbClr val="ffffff"/>
                  </a:solidFill>
                </a:uFill>
                <a:latin typeface="Arial"/>
                <a:ea typeface="Microsoft YaHei"/>
              </a:rPr>
              <a:t>41 3313 4010</a:t>
            </a:r>
            <a:endParaRPr b="0" lang="pt-BR" sz="1800" spc="-1" strike="noStrike">
              <a:solidFill>
                <a:srgbClr val="000000"/>
              </a:solidFill>
              <a:uFill>
                <a:solidFill>
                  <a:srgbClr val="ffffff"/>
                </a:solidFill>
              </a:uFill>
              <a:latin typeface="Arial"/>
            </a:endParaRPr>
          </a:p>
        </p:txBody>
      </p:sp>
      <p:sp>
        <p:nvSpPr>
          <p:cNvPr id="124" name="CustomShape 3"/>
          <p:cNvSpPr/>
          <p:nvPr/>
        </p:nvSpPr>
        <p:spPr>
          <a:xfrm>
            <a:off x="2621880" y="3260880"/>
            <a:ext cx="6522480" cy="836640"/>
          </a:xfrm>
          <a:prstGeom prst="rect">
            <a:avLst/>
          </a:prstGeom>
          <a:noFill/>
          <a:ln>
            <a:noFill/>
          </a:ln>
        </p:spPr>
        <p:style>
          <a:lnRef idx="0"/>
          <a:fillRef idx="0"/>
          <a:effectRef idx="0"/>
          <a:fontRef idx="minor"/>
        </p:style>
        <p:txBody>
          <a:bodyPr lIns="77400" rIns="77400" tIns="40320" bIns="40320"/>
          <a:p>
            <a:pPr algn="ctr">
              <a:lnSpc>
                <a:spcPct val="100000"/>
              </a:lnSpc>
            </a:pPr>
            <a:r>
              <a:rPr b="0" i="1" lang="pt-BR" sz="4000" spc="-1" strike="noStrike">
                <a:solidFill>
                  <a:srgbClr val="2d2db9"/>
                </a:solidFill>
                <a:uFill>
                  <a:solidFill>
                    <a:srgbClr val="ffffff"/>
                  </a:solidFill>
                </a:uFill>
                <a:latin typeface="Arial"/>
                <a:ea typeface="Microsoft YaHei"/>
              </a:rPr>
              <a:t>simioni@seab.pr.gov.br</a:t>
            </a:r>
            <a:endParaRPr b="0" lang="pt-BR" sz="1800" spc="-1" strike="noStrike">
              <a:solidFill>
                <a:srgbClr val="000000"/>
              </a:solidFill>
              <a:uFill>
                <a:solidFill>
                  <a:srgbClr val="ffffff"/>
                </a:solidFill>
              </a:uFill>
              <a:latin typeface="Arial"/>
            </a:endParaRPr>
          </a:p>
        </p:txBody>
      </p:sp>
    </p:spTree>
  </p:cSld>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CustomShape 1"/>
          <p:cNvSpPr/>
          <p:nvPr/>
        </p:nvSpPr>
        <p:spPr>
          <a:xfrm>
            <a:off x="3127320" y="792000"/>
            <a:ext cx="5993640" cy="46728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600" spc="-1" strike="noStrike">
                <a:solidFill>
                  <a:srgbClr val="0000ff"/>
                </a:solidFill>
                <a:uFill>
                  <a:solidFill>
                    <a:srgbClr val="ffffff"/>
                  </a:solidFill>
                </a:uFill>
                <a:latin typeface="Arial"/>
                <a:ea typeface="DejaVu Sans"/>
              </a:rPr>
              <a:t>Preços de Terras Agrícolas – Paraná </a:t>
            </a:r>
            <a:endParaRPr b="0" lang="pt-BR" sz="1800" spc="-1" strike="noStrike">
              <a:solidFill>
                <a:srgbClr val="0000ff"/>
              </a:solidFill>
              <a:uFill>
                <a:solidFill>
                  <a:srgbClr val="ffffff"/>
                </a:solidFill>
              </a:uFill>
              <a:latin typeface="Arial"/>
            </a:endParaRPr>
          </a:p>
        </p:txBody>
      </p:sp>
      <p:sp>
        <p:nvSpPr>
          <p:cNvPr id="84" name="CustomShape 2"/>
          <p:cNvSpPr/>
          <p:nvPr/>
        </p:nvSpPr>
        <p:spPr>
          <a:xfrm>
            <a:off x="2616120" y="1728000"/>
            <a:ext cx="7016400" cy="3887640"/>
          </a:xfrm>
          <a:prstGeom prst="rect">
            <a:avLst/>
          </a:prstGeom>
          <a:noFill/>
          <a:ln>
            <a:noFill/>
          </a:ln>
        </p:spPr>
        <p:style>
          <a:lnRef idx="0"/>
          <a:fillRef idx="0"/>
          <a:effectRef idx="0"/>
          <a:fontRef idx="minor"/>
        </p:style>
        <p:txBody>
          <a:bodyPr lIns="90000" rIns="90000" tIns="45000" bIns="45000"/>
          <a:p>
            <a:pPr algn="ctr">
              <a:lnSpc>
                <a:spcPct val="100000"/>
              </a:lnSpc>
            </a:pPr>
            <a:r>
              <a:rPr b="1" lang="pt-BR" sz="1800" spc="-1" strike="noStrike">
                <a:solidFill>
                  <a:srgbClr val="0000ff"/>
                </a:solidFill>
                <a:uFill>
                  <a:solidFill>
                    <a:srgbClr val="ffffff"/>
                  </a:solidFill>
                </a:uFill>
                <a:latin typeface="Arial"/>
                <a:ea typeface="DejaVu Sans"/>
              </a:rPr>
              <a:t>Metodologia Utilizada </a:t>
            </a: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ff"/>
                </a:solidFill>
                <a:uFill>
                  <a:solidFill>
                    <a:srgbClr val="ffffff"/>
                  </a:solidFill>
                </a:uFill>
                <a:latin typeface="Arial"/>
                <a:ea typeface="DejaVu Sans"/>
              </a:rPr>
              <a:t>Até 2016</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Levantamento anual média aritmética simples, sem considerar, tipo de relevo e a classificação da capacidade de uso do solo;</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 </a:t>
            </a: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ff"/>
                </a:solidFill>
                <a:uFill>
                  <a:solidFill>
                    <a:srgbClr val="ffffff"/>
                  </a:solidFill>
                </a:uFill>
                <a:latin typeface="Arial"/>
                <a:ea typeface="DejaVu Sans"/>
              </a:rPr>
              <a:t>Três tipos de solos</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Arenoso, Misto e Roxo</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ff"/>
                </a:solidFill>
                <a:uFill>
                  <a:solidFill>
                    <a:srgbClr val="ffffff"/>
                  </a:solidFill>
                </a:uFill>
                <a:latin typeface="Arial"/>
                <a:ea typeface="DejaVu Sans"/>
              </a:rPr>
              <a:t>Quatro Classes</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Mecanizada, Mecanizável, Não Mecanizável e Inaproveitável</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1" i="1" lang="pt-BR" sz="1800" spc="-1" strike="noStrike">
                <a:solidFill>
                  <a:srgbClr val="000000"/>
                </a:solidFill>
                <a:uFill>
                  <a:solidFill>
                    <a:srgbClr val="ffffff"/>
                  </a:solidFill>
                </a:uFill>
                <a:latin typeface="Arial"/>
                <a:ea typeface="DejaVu Sans"/>
              </a:rPr>
              <a:t>Obs: Definições regionais, com diferenças de entendimento entre os responsáveis pela pesquisa</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 </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1"/>
          <p:cNvSpPr/>
          <p:nvPr/>
        </p:nvSpPr>
        <p:spPr>
          <a:xfrm>
            <a:off x="1497600" y="1944000"/>
            <a:ext cx="9253440" cy="4607280"/>
          </a:xfrm>
          <a:prstGeom prst="rect">
            <a:avLst/>
          </a:prstGeom>
          <a:noFill/>
          <a:ln>
            <a:noFill/>
          </a:ln>
        </p:spPr>
        <p:style>
          <a:lnRef idx="0"/>
          <a:fillRef idx="0"/>
          <a:effectRef idx="0"/>
          <a:fontRef idx="minor"/>
        </p:style>
        <p:txBody>
          <a:bodyPr lIns="90000" rIns="90000" tIns="45000" bIns="45000"/>
          <a:p>
            <a:pPr algn="ctr">
              <a:lnSpc>
                <a:spcPct val="100000"/>
              </a:lnSpc>
            </a:pPr>
            <a:r>
              <a:rPr b="1" lang="pt-BR" sz="1800" spc="-1" strike="noStrike">
                <a:solidFill>
                  <a:srgbClr val="0000ff"/>
                </a:solidFill>
                <a:uFill>
                  <a:solidFill>
                    <a:srgbClr val="ffffff"/>
                  </a:solidFill>
                </a:uFill>
                <a:latin typeface="Arial"/>
                <a:ea typeface="DejaVu Sans"/>
              </a:rPr>
              <a:t>Processo Transitório de Sistema de Pesquisa e Classificação</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00"/>
                </a:solidFill>
                <a:uFill>
                  <a:solidFill>
                    <a:srgbClr val="ffffff"/>
                  </a:solidFill>
                </a:uFill>
                <a:latin typeface="Arial"/>
                <a:ea typeface="DejaVu Sans"/>
              </a:rPr>
              <a:t>2014 a 2017</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Estudos e procedimentos para o alinhamento dos preços, considerando as discrepâncias entre municípios limítrofes e com a mesma ocupação do solo, relevo e outras variáveis que influenciam no processo de precificação das terras agrícolas.  </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ff"/>
                </a:solidFill>
                <a:uFill>
                  <a:solidFill>
                    <a:srgbClr val="ffffff"/>
                  </a:solidFill>
                </a:uFill>
                <a:latin typeface="Arial"/>
                <a:ea typeface="DejaVu Sans"/>
              </a:rPr>
              <a:t>Nova Metodologia </a:t>
            </a: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00"/>
                </a:solidFill>
                <a:uFill>
                  <a:solidFill>
                    <a:srgbClr val="ffffff"/>
                  </a:solidFill>
                </a:uFill>
                <a:latin typeface="Arial"/>
                <a:ea typeface="DejaVu Sans"/>
              </a:rPr>
              <a:t>2017</a:t>
            </a:r>
            <a:r>
              <a:rPr b="0" lang="pt-BR" sz="1800" spc="-1" strike="noStrike">
                <a:solidFill>
                  <a:srgbClr val="000000"/>
                </a:solidFill>
                <a:uFill>
                  <a:solidFill>
                    <a:srgbClr val="ffffff"/>
                  </a:solidFill>
                </a:uFill>
                <a:latin typeface="Arial"/>
                <a:ea typeface="DejaVu Sans"/>
              </a:rPr>
              <a:t> </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Em  2017   passou-se a   utilizar   as   classes   de </a:t>
            </a:r>
            <a:r>
              <a:rPr b="1" i="1" lang="pt-BR" sz="1800" spc="-1" strike="noStrike">
                <a:solidFill>
                  <a:srgbClr val="000000"/>
                </a:solidFill>
                <a:uFill>
                  <a:solidFill>
                    <a:srgbClr val="ffffff"/>
                  </a:solidFill>
                </a:uFill>
                <a:latin typeface="Arial"/>
                <a:ea typeface="DejaVu Sans"/>
              </a:rPr>
              <a:t>capacidade de Uso.</a:t>
            </a:r>
            <a:r>
              <a:rPr b="0" lang="pt-BR" sz="1800" spc="-1" strike="noStrike">
                <a:solidFill>
                  <a:srgbClr val="000000"/>
                </a:solidFill>
                <a:uFill>
                  <a:solidFill>
                    <a:srgbClr val="ffffff"/>
                  </a:solidFill>
                </a:uFill>
                <a:latin typeface="Arial"/>
                <a:ea typeface="DejaVu Sans"/>
              </a:rPr>
              <a:t> </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ff"/>
                </a:solidFill>
                <a:uFill>
                  <a:solidFill>
                    <a:srgbClr val="ffffff"/>
                  </a:solidFill>
                </a:uFill>
                <a:latin typeface="Arial"/>
                <a:ea typeface="DejaVu Sans"/>
              </a:rPr>
              <a:t>Base Técnica</a:t>
            </a:r>
            <a:r>
              <a:rPr b="0" lang="pt-BR" sz="1800" spc="-1" strike="noStrike">
                <a:solidFill>
                  <a:srgbClr val="000000"/>
                </a:solidFill>
                <a:uFill>
                  <a:solidFill>
                    <a:srgbClr val="ffffff"/>
                  </a:solidFill>
                </a:uFill>
                <a:latin typeface="Arial"/>
                <a:ea typeface="DejaVu Sans"/>
              </a:rPr>
              <a:t> </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 “</a:t>
            </a:r>
            <a:r>
              <a:rPr b="1" i="1" lang="pt-BR" sz="1800" spc="-1" strike="noStrike">
                <a:solidFill>
                  <a:srgbClr val="000000"/>
                </a:solidFill>
                <a:uFill>
                  <a:solidFill>
                    <a:srgbClr val="ffffff"/>
                  </a:solidFill>
                </a:uFill>
                <a:latin typeface="Arial"/>
                <a:ea typeface="DejaVu Sans"/>
              </a:rPr>
              <a:t>Manual para levantamento utilitário e classificação de</a:t>
            </a:r>
            <a:endParaRPr b="0" lang="pt-BR" sz="1800" spc="-1" strike="noStrike">
              <a:solidFill>
                <a:srgbClr val="000000"/>
              </a:solidFill>
              <a:uFill>
                <a:solidFill>
                  <a:srgbClr val="ffffff"/>
                </a:solidFill>
              </a:uFill>
              <a:latin typeface="Arial"/>
            </a:endParaRPr>
          </a:p>
          <a:p>
            <a:pPr algn="ctr">
              <a:lnSpc>
                <a:spcPct val="100000"/>
              </a:lnSpc>
            </a:pPr>
            <a:r>
              <a:rPr b="1" i="1" lang="pt-BR" sz="1800" spc="-1" strike="noStrike">
                <a:solidFill>
                  <a:srgbClr val="000000"/>
                </a:solidFill>
                <a:uFill>
                  <a:solidFill>
                    <a:srgbClr val="ffffff"/>
                  </a:solidFill>
                </a:uFill>
                <a:latin typeface="Arial"/>
                <a:ea typeface="DejaVu Sans"/>
              </a:rPr>
              <a:t>terras no sistema de capacidade de uso</a:t>
            </a:r>
            <a:r>
              <a:rPr b="0" lang="pt-BR" sz="1800" spc="-1" strike="noStrike">
                <a:solidFill>
                  <a:srgbClr val="000000"/>
                </a:solidFill>
                <a:uFill>
                  <a:solidFill>
                    <a:srgbClr val="ffffff"/>
                  </a:solidFill>
                </a:uFill>
                <a:latin typeface="Arial"/>
                <a:ea typeface="DejaVu Sans"/>
              </a:rPr>
              <a:t>”.</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Fonte: Publicação da  Sociedade Brasileira de Ciência do Solo (SBCS).</a:t>
            </a:r>
            <a:endParaRPr b="0" lang="pt-BR" sz="1800" spc="-1" strike="noStrike">
              <a:solidFill>
                <a:srgbClr val="000000"/>
              </a:solidFill>
              <a:uFill>
                <a:solidFill>
                  <a:srgbClr val="ffffff"/>
                </a:solidFill>
              </a:uFill>
              <a:latin typeface="Arial"/>
            </a:endParaRPr>
          </a:p>
        </p:txBody>
      </p:sp>
      <p:sp>
        <p:nvSpPr>
          <p:cNvPr id="86" name="CustomShape 2"/>
          <p:cNvSpPr/>
          <p:nvPr/>
        </p:nvSpPr>
        <p:spPr>
          <a:xfrm>
            <a:off x="3127320" y="1080000"/>
            <a:ext cx="5993640" cy="71928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600" spc="-1" strike="noStrike">
                <a:solidFill>
                  <a:srgbClr val="0000ff"/>
                </a:solidFill>
                <a:uFill>
                  <a:solidFill>
                    <a:srgbClr val="ffffff"/>
                  </a:solidFill>
                </a:uFill>
                <a:latin typeface="Arial"/>
                <a:ea typeface="DejaVu Sans"/>
              </a:rPr>
              <a:t>Preços de Terras Agrícolas – Paraná </a:t>
            </a:r>
            <a:r>
              <a:rPr b="1" lang="pt-BR" sz="2600" spc="-1" strike="noStrike">
                <a:solidFill>
                  <a:srgbClr val="3333ff"/>
                </a:solidFill>
                <a:uFill>
                  <a:solidFill>
                    <a:srgbClr val="ffffff"/>
                  </a:solidFill>
                </a:uFill>
                <a:latin typeface="Arial"/>
                <a:ea typeface="DejaVu Sans"/>
              </a:rPr>
              <a:t>  </a:t>
            </a:r>
            <a:endParaRPr b="0" lang="pt-BR" sz="1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CustomShape 1"/>
          <p:cNvSpPr/>
          <p:nvPr/>
        </p:nvSpPr>
        <p:spPr>
          <a:xfrm>
            <a:off x="1295280" y="504000"/>
            <a:ext cx="9378360" cy="575280"/>
          </a:xfrm>
          <a:prstGeom prst="rect">
            <a:avLst/>
          </a:prstGeom>
          <a:solidFill>
            <a:srgbClr val="ffff99"/>
          </a:solidFill>
          <a:ln>
            <a:noFill/>
          </a:ln>
        </p:spPr>
        <p:style>
          <a:lnRef idx="0"/>
          <a:fillRef idx="0"/>
          <a:effectRef idx="0"/>
          <a:fontRef idx="minor"/>
        </p:style>
        <p:txBody>
          <a:bodyPr lIns="90000" rIns="90000" tIns="45000" bIns="45000"/>
          <a:p>
            <a:pPr algn="ctr">
              <a:lnSpc>
                <a:spcPct val="100000"/>
              </a:lnSpc>
            </a:pPr>
            <a:r>
              <a:rPr b="1" lang="pt-BR" sz="2800" spc="-1" strike="noStrike">
                <a:solidFill>
                  <a:srgbClr val="0000ff"/>
                </a:solidFill>
                <a:uFill>
                  <a:solidFill>
                    <a:srgbClr val="ffffff"/>
                  </a:solidFill>
                </a:uFill>
                <a:latin typeface="Arial"/>
                <a:ea typeface="DejaVu Sans"/>
              </a:rPr>
              <a:t>Terras Agrícolas</a:t>
            </a:r>
            <a:endParaRPr b="0" lang="pt-BR" sz="1800" spc="-1" strike="noStrike">
              <a:solidFill>
                <a:srgbClr val="000000"/>
              </a:solidFill>
              <a:uFill>
                <a:solidFill>
                  <a:srgbClr val="ffffff"/>
                </a:solidFill>
              </a:uFill>
              <a:latin typeface="Arial"/>
            </a:endParaRPr>
          </a:p>
        </p:txBody>
      </p:sp>
      <p:sp>
        <p:nvSpPr>
          <p:cNvPr id="88" name="CustomShape 2"/>
          <p:cNvSpPr/>
          <p:nvPr/>
        </p:nvSpPr>
        <p:spPr>
          <a:xfrm>
            <a:off x="573480" y="1028520"/>
            <a:ext cx="10838160" cy="5449680"/>
          </a:xfrm>
          <a:prstGeom prst="rect">
            <a:avLst/>
          </a:prstGeom>
          <a:noFill/>
          <a:ln>
            <a:noFill/>
          </a:ln>
        </p:spPr>
        <p:style>
          <a:lnRef idx="0"/>
          <a:fillRef idx="0"/>
          <a:effectRef idx="0"/>
          <a:fontRef idx="minor"/>
        </p:style>
      </p:sp>
      <p:sp>
        <p:nvSpPr>
          <p:cNvPr id="89" name="CustomShape 3"/>
          <p:cNvSpPr/>
          <p:nvPr/>
        </p:nvSpPr>
        <p:spPr>
          <a:xfrm>
            <a:off x="1320840" y="1440000"/>
            <a:ext cx="9607320" cy="4103280"/>
          </a:xfrm>
          <a:prstGeom prst="rect">
            <a:avLst/>
          </a:prstGeom>
          <a:noFill/>
          <a:ln>
            <a:noFill/>
          </a:ln>
        </p:spPr>
        <p:style>
          <a:lnRef idx="0"/>
          <a:fillRef idx="0"/>
          <a:effectRef idx="0"/>
          <a:fontRef idx="minor"/>
        </p:style>
        <p:txBody>
          <a:bodyPr lIns="90000" rIns="90000" tIns="45000" bIns="45000"/>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ff"/>
                </a:solidFill>
                <a:uFill>
                  <a:solidFill>
                    <a:srgbClr val="ffffff"/>
                  </a:solidFill>
                </a:uFill>
                <a:latin typeface="Arial"/>
                <a:ea typeface="DejaVu Sans"/>
              </a:rPr>
              <a:t>Pesquisa, Coleta e Sistematização</a:t>
            </a: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ff"/>
                </a:solidFill>
                <a:uFill>
                  <a:solidFill>
                    <a:srgbClr val="ffffff"/>
                  </a:solidFill>
                </a:uFill>
                <a:latin typeface="Arial"/>
                <a:ea typeface="DejaVu Sans"/>
              </a:rPr>
              <a:t>de Preços de Terras Agrícolas </a:t>
            </a: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ff"/>
                </a:solidFill>
                <a:uFill>
                  <a:solidFill>
                    <a:srgbClr val="ffffff"/>
                  </a:solidFill>
                </a:uFill>
                <a:latin typeface="Arial"/>
                <a:ea typeface="DejaVu Sans"/>
              </a:rPr>
              <a:t>  </a:t>
            </a: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ff"/>
                </a:solidFill>
                <a:uFill>
                  <a:solidFill>
                    <a:srgbClr val="ffffff"/>
                  </a:solidFill>
                </a:uFill>
                <a:latin typeface="Arial"/>
                <a:ea typeface="DejaVu Sans"/>
              </a:rPr>
              <a:t>Separação em Classes</a:t>
            </a: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ff"/>
                </a:solidFill>
                <a:uFill>
                  <a:solidFill>
                    <a:srgbClr val="ffffff"/>
                  </a:solidFill>
                </a:uFill>
                <a:latin typeface="Arial"/>
                <a:ea typeface="DejaVu Sans"/>
              </a:rPr>
              <a:t>2015 e 2016</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Realização de estudos e pesquisas para classificação das oito classes </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de capacidade de uso do solo no Paraná;</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 </a:t>
            </a:r>
            <a:r>
              <a:rPr b="0" lang="pt-BR" sz="1800" spc="-1" strike="noStrike">
                <a:solidFill>
                  <a:srgbClr val="000000"/>
                </a:solidFill>
                <a:uFill>
                  <a:solidFill>
                    <a:srgbClr val="ffffff"/>
                  </a:solidFill>
                </a:uFill>
                <a:latin typeface="Arial"/>
                <a:ea typeface="DejaVu Sans"/>
              </a:rPr>
              <a:t>A classe cinco, atualmente  de   uso   bastante  restrito   </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pela   legislação  não foi   pesquisada   em nenhuma localidade.</a:t>
            </a:r>
            <a:endParaRPr b="0" lang="pt-BR" sz="1800" spc="-1" strike="noStrike">
              <a:solidFill>
                <a:srgbClr val="000000"/>
              </a:solidFill>
              <a:uFill>
                <a:solidFill>
                  <a:srgbClr val="ffffff"/>
                </a:solidFill>
              </a:uFill>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1"/>
          <p:cNvSpPr/>
          <p:nvPr/>
        </p:nvSpPr>
        <p:spPr>
          <a:xfrm>
            <a:off x="1295280" y="124920"/>
            <a:ext cx="9378360" cy="492480"/>
          </a:xfrm>
          <a:prstGeom prst="rect">
            <a:avLst/>
          </a:prstGeom>
          <a:solidFill>
            <a:srgbClr val="ffff99"/>
          </a:solidFill>
          <a:ln>
            <a:noFill/>
          </a:ln>
        </p:spPr>
        <p:style>
          <a:lnRef idx="0"/>
          <a:fillRef idx="0"/>
          <a:effectRef idx="0"/>
          <a:fontRef idx="minor"/>
        </p:style>
        <p:txBody>
          <a:bodyPr lIns="90000" rIns="90000" tIns="45000" bIns="45000"/>
          <a:p>
            <a:pPr algn="ctr">
              <a:lnSpc>
                <a:spcPct val="100000"/>
              </a:lnSpc>
            </a:pPr>
            <a:r>
              <a:rPr b="1" lang="pt-BR" sz="2400" spc="-1" strike="noStrike">
                <a:solidFill>
                  <a:srgbClr val="0000ff"/>
                </a:solidFill>
                <a:uFill>
                  <a:solidFill>
                    <a:srgbClr val="ffffff"/>
                  </a:solidFill>
                </a:uFill>
                <a:latin typeface="Arial"/>
                <a:ea typeface="DejaVu Sans"/>
              </a:rPr>
              <a:t>Terras Agrícolas</a:t>
            </a:r>
            <a:endParaRPr b="0" lang="pt-BR" sz="1800" spc="-1" strike="noStrike">
              <a:solidFill>
                <a:srgbClr val="000000"/>
              </a:solidFill>
              <a:uFill>
                <a:solidFill>
                  <a:srgbClr val="ffffff"/>
                </a:solidFill>
              </a:uFill>
              <a:latin typeface="Arial"/>
            </a:endParaRPr>
          </a:p>
        </p:txBody>
      </p:sp>
      <p:sp>
        <p:nvSpPr>
          <p:cNvPr id="91" name="CustomShape 2"/>
          <p:cNvSpPr/>
          <p:nvPr/>
        </p:nvSpPr>
        <p:spPr>
          <a:xfrm>
            <a:off x="664920" y="792000"/>
            <a:ext cx="10721520" cy="5736240"/>
          </a:xfrm>
          <a:prstGeom prst="rect">
            <a:avLst/>
          </a:prstGeom>
          <a:noFill/>
          <a:ln>
            <a:noFill/>
          </a:ln>
        </p:spPr>
        <p:style>
          <a:lnRef idx="0"/>
          <a:fillRef idx="0"/>
          <a:effectRef idx="0"/>
          <a:fontRef idx="minor"/>
        </p:style>
        <p:txBody>
          <a:bodyPr lIns="90000" rIns="90000" tIns="45000" bIns="45000"/>
          <a:p>
            <a:pPr>
              <a:lnSpc>
                <a:spcPct val="100000"/>
              </a:lnSpc>
            </a:pPr>
            <a:r>
              <a:rPr b="1" lang="pt-BR" sz="1800" spc="-1" strike="noStrike">
                <a:solidFill>
                  <a:srgbClr val="0000ff"/>
                </a:solidFill>
                <a:uFill>
                  <a:solidFill>
                    <a:srgbClr val="ffffff"/>
                  </a:solidFill>
                </a:uFill>
                <a:latin typeface="Arial"/>
                <a:ea typeface="DejaVu Sans"/>
              </a:rPr>
              <a:t>Grupo   -A-   Classe   I</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Terras   cultiváveis,  aparentemente   sem   problemas   especiais   de conservação. Ocupação mais comum no Paraná: Grãos, com altas produtividades.</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1" lang="pt-BR" sz="1800" spc="-1" strike="noStrike">
                <a:solidFill>
                  <a:srgbClr val="0000ff"/>
                </a:solidFill>
                <a:uFill>
                  <a:solidFill>
                    <a:srgbClr val="ffffff"/>
                  </a:solidFill>
                </a:uFill>
                <a:latin typeface="Arial"/>
                <a:ea typeface="DejaVu Sans"/>
              </a:rPr>
              <a:t>Grupo -A- Classe II</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Terras cultiváveis com problemas simples de conservação. Ocupação</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mais comum no Paraná: Grãos, com produtividades ainda acima da média.</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1" lang="pt-BR" sz="1800" spc="-1" strike="noStrike">
                <a:solidFill>
                  <a:srgbClr val="0000ff"/>
                </a:solidFill>
                <a:uFill>
                  <a:solidFill>
                    <a:srgbClr val="ffffff"/>
                  </a:solidFill>
                </a:uFill>
                <a:latin typeface="Arial"/>
                <a:ea typeface="DejaVu Sans"/>
              </a:rPr>
              <a:t>Grupo   -A-   Classe   III</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Terras   cultiváveis   com   problemas   complexos   de   conservação</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Ocupação mais comum no Paraná: Grãos, com produtividades médias.</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1" lang="pt-BR" sz="1800" spc="-1" strike="noStrike">
                <a:solidFill>
                  <a:srgbClr val="0000ff"/>
                </a:solidFill>
                <a:uFill>
                  <a:solidFill>
                    <a:srgbClr val="ffffff"/>
                  </a:solidFill>
                </a:uFill>
                <a:latin typeface="Arial"/>
                <a:ea typeface="DejaVu Sans"/>
              </a:rPr>
              <a:t>Grupo -A- Classe IV</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Terras cultiváveis apenas ocasionalmente ou em extensão limitada,</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com sérios problemas de conservação. Ocupação mais comum no Paraná: Grãos, com</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produtividades médias e pastagens para a criação de gado de leite.</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1" lang="pt-BR" sz="1800" spc="-1" strike="noStrike">
                <a:solidFill>
                  <a:srgbClr val="0000ff"/>
                </a:solidFill>
                <a:uFill>
                  <a:solidFill>
                    <a:srgbClr val="ffffff"/>
                  </a:solidFill>
                </a:uFill>
                <a:latin typeface="Arial"/>
                <a:ea typeface="DejaVu Sans"/>
              </a:rPr>
              <a:t>Grupo -B- Classe V</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Terras adaptadas em geral para pastagens e/ou reflorestamento sem</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necessidade de prática especial de conservação, cultiváveis apenas em casos muito</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especiais. Ocupação mais comum no Paraná: Áreas alagáveis não sistematizadas.</a:t>
            </a:r>
            <a:endParaRPr b="0" lang="pt-BR" sz="18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1"/>
          <p:cNvSpPr/>
          <p:nvPr/>
        </p:nvSpPr>
        <p:spPr>
          <a:xfrm>
            <a:off x="1271880" y="108000"/>
            <a:ext cx="9402120" cy="509400"/>
          </a:xfrm>
          <a:prstGeom prst="rect">
            <a:avLst/>
          </a:prstGeom>
          <a:solidFill>
            <a:srgbClr val="ffff99"/>
          </a:solidFill>
          <a:ln>
            <a:noFill/>
          </a:ln>
        </p:spPr>
        <p:style>
          <a:lnRef idx="0"/>
          <a:fillRef idx="0"/>
          <a:effectRef idx="0"/>
          <a:fontRef idx="minor"/>
        </p:style>
        <p:txBody>
          <a:bodyPr lIns="90000" rIns="90000" tIns="45000" bIns="45000"/>
          <a:p>
            <a:pPr algn="ctr">
              <a:lnSpc>
                <a:spcPct val="100000"/>
              </a:lnSpc>
            </a:pPr>
            <a:r>
              <a:rPr b="1" lang="pt-BR" sz="2400" spc="-1" strike="noStrike">
                <a:solidFill>
                  <a:srgbClr val="0000ff"/>
                </a:solidFill>
                <a:uFill>
                  <a:solidFill>
                    <a:srgbClr val="ffffff"/>
                  </a:solidFill>
                </a:uFill>
                <a:latin typeface="Arial"/>
                <a:ea typeface="DejaVu Sans"/>
              </a:rPr>
              <a:t>Terras Agrícolas</a:t>
            </a:r>
            <a:endParaRPr b="0" lang="pt-BR" sz="1800" spc="-1" strike="noStrike">
              <a:solidFill>
                <a:srgbClr val="000000"/>
              </a:solidFill>
              <a:uFill>
                <a:solidFill>
                  <a:srgbClr val="ffffff"/>
                </a:solidFill>
              </a:uFill>
              <a:latin typeface="Arial"/>
            </a:endParaRPr>
          </a:p>
        </p:txBody>
      </p:sp>
      <p:sp>
        <p:nvSpPr>
          <p:cNvPr id="93" name="CustomShape 2"/>
          <p:cNvSpPr/>
          <p:nvPr/>
        </p:nvSpPr>
        <p:spPr>
          <a:xfrm>
            <a:off x="1152000" y="1224000"/>
            <a:ext cx="9461520" cy="4573800"/>
          </a:xfrm>
          <a:prstGeom prst="rect">
            <a:avLst/>
          </a:prstGeom>
          <a:noFill/>
          <a:ln>
            <a:noFill/>
          </a:ln>
        </p:spPr>
        <p:style>
          <a:lnRef idx="0"/>
          <a:fillRef idx="0"/>
          <a:effectRef idx="0"/>
          <a:fontRef idx="minor"/>
        </p:style>
      </p:sp>
      <p:sp>
        <p:nvSpPr>
          <p:cNvPr id="94" name="CustomShape 3"/>
          <p:cNvSpPr/>
          <p:nvPr/>
        </p:nvSpPr>
        <p:spPr>
          <a:xfrm>
            <a:off x="1152000" y="1008000"/>
            <a:ext cx="10223280" cy="5327280"/>
          </a:xfrm>
          <a:prstGeom prst="rect">
            <a:avLst/>
          </a:prstGeom>
          <a:noFill/>
          <a:ln>
            <a:noFill/>
          </a:ln>
        </p:spPr>
        <p:style>
          <a:lnRef idx="0"/>
          <a:fillRef idx="0"/>
          <a:effectRef idx="0"/>
          <a:fontRef idx="minor"/>
        </p:style>
        <p:txBody>
          <a:bodyPr lIns="90000" rIns="90000" tIns="45000" bIns="45000"/>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1" lang="pt-BR" sz="1800" spc="-1" strike="noStrike">
                <a:solidFill>
                  <a:srgbClr val="0000ff"/>
                </a:solidFill>
                <a:uFill>
                  <a:solidFill>
                    <a:srgbClr val="ffffff"/>
                  </a:solidFill>
                </a:uFill>
                <a:latin typeface="Arial"/>
                <a:ea typeface="DejaVu Sans"/>
              </a:rPr>
              <a:t>Grupo -B- Classe VI</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Terras adaptadas em geral para pastagens e/ou reflorestamento com</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problemas simples de conservação, cultiváveis apenas em casos especiais de algumas</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culturas permanentes protetoras do solo. Ocupação mais comum: Pastagens para bovino</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de corte, especialmente em áreas planas a suave onduladas, porém frágeis devido a</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textura arenosa ou a baixa fertilidade.</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1" lang="pt-BR" sz="1800" spc="-1" strike="noStrike">
                <a:solidFill>
                  <a:srgbClr val="0000ff"/>
                </a:solidFill>
                <a:uFill>
                  <a:solidFill>
                    <a:srgbClr val="ffffff"/>
                  </a:solidFill>
                </a:uFill>
                <a:latin typeface="Arial"/>
                <a:ea typeface="DejaVu Sans"/>
              </a:rPr>
              <a:t>Grupo   -B-   Classe   VII</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Terras   adaptadas   em   geral   somente   para   pastagens   ou reflorestamento, </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com problemas complexos de conservação: </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Ocupação mais comum no Paraná: Pastagens degradadas, Pastagens em áreas </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declivosas e reflorestamentos.</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1" lang="pt-BR" sz="1800" spc="-1" strike="noStrike">
                <a:solidFill>
                  <a:srgbClr val="0000ff"/>
                </a:solidFill>
                <a:uFill>
                  <a:solidFill>
                    <a:srgbClr val="ffffff"/>
                  </a:solidFill>
                </a:uFill>
                <a:latin typeface="Arial"/>
                <a:ea typeface="DejaVu Sans"/>
              </a:rPr>
              <a:t>Grupo  -C- Classe VIII</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Terras impróprias para cultura, pastagem ou reflorestamento, podendo servir </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apenas como abrigo e proteção da fauna e flora silvestre, como ambiente</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para recreação, ou para fins de armazenamento de água. </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Ocupação mais comum no Paraná: Vegetação natural.</a:t>
            </a:r>
            <a:endParaRPr b="0" lang="pt-BR" sz="18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CustomShape 1"/>
          <p:cNvSpPr/>
          <p:nvPr/>
        </p:nvSpPr>
        <p:spPr>
          <a:xfrm>
            <a:off x="1301040" y="1008000"/>
            <a:ext cx="9646920" cy="5568840"/>
          </a:xfrm>
          <a:prstGeom prst="rect">
            <a:avLst/>
          </a:prstGeom>
          <a:noFill/>
          <a:ln>
            <a:noFill/>
          </a:ln>
        </p:spPr>
        <p:style>
          <a:lnRef idx="0"/>
          <a:fillRef idx="0"/>
          <a:effectRef idx="0"/>
          <a:fontRef idx="minor"/>
        </p:style>
        <p:txBody>
          <a:bodyPr lIns="90000" rIns="90000" tIns="45000" bIns="45000"/>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ff"/>
                </a:solidFill>
                <a:uFill>
                  <a:solidFill>
                    <a:srgbClr val="ffffff"/>
                  </a:solidFill>
                </a:uFill>
                <a:latin typeface="Arial"/>
                <a:ea typeface="DejaVu Sans"/>
              </a:rPr>
              <a:t>Método de pesquisa, levantamento e  procedência das informações</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ea typeface="DejaVu Sans"/>
              </a:rPr>
              <a:t>Pessoas físicas e jurídicas ligadas ao Setor Agropecuário, tais como:</a:t>
            </a:r>
            <a:endParaRPr b="0" lang="pt-BR" sz="1800" spc="-1" strike="noStrike">
              <a:solidFill>
                <a:srgbClr val="000000"/>
              </a:solidFill>
              <a:uFill>
                <a:solidFill>
                  <a:srgbClr val="ffffff"/>
                </a:solidFill>
              </a:uFill>
              <a:latin typeface="Arial"/>
            </a:endParaRPr>
          </a:p>
          <a:p>
            <a:pPr algn="ctr">
              <a:lnSpc>
                <a:spcPct val="100000"/>
              </a:lnSpc>
            </a:pP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Imobiliárias, Corretores de Imóveis Autônomos,Cooperativas, Empresas de Planejamento, Engenheiros Agrônomos, Técnicos Agrícolas,Topógrafos,   Técnicos   da   EMATER- PR,   Técnicos   da   Secretaria   de   Agricultura   dos Municípios,   Sindicato   dos   Trabalhadores Rurais,   Sindicatos   Rurais,   Associações   de Produtores Rurais, Cartórios de Registro de Imóveis e outros ligados ao setor.</a:t>
            </a:r>
            <a:endParaRPr b="0" lang="pt-BR" sz="1800" spc="-1" strike="noStrike">
              <a:solidFill>
                <a:srgbClr val="000000"/>
              </a:solidFill>
              <a:uFill>
                <a:solidFill>
                  <a:srgbClr val="ffffff"/>
                </a:solidFill>
              </a:uFill>
              <a:latin typeface="Arial"/>
            </a:endParaRPr>
          </a:p>
          <a:p>
            <a:pPr algn="ctr">
              <a:lnSpc>
                <a:spcPct val="100000"/>
              </a:lnSpc>
            </a:pPr>
            <a:r>
              <a:rPr b="1" lang="pt-BR" sz="1800" spc="-1" strike="noStrike">
                <a:solidFill>
                  <a:srgbClr val="0000ff"/>
                </a:solidFill>
                <a:uFill>
                  <a:solidFill>
                    <a:srgbClr val="ffffff"/>
                  </a:solidFill>
                </a:uFill>
                <a:latin typeface="Arial"/>
                <a:ea typeface="DejaVu Sans"/>
              </a:rPr>
              <a:t>Deduções</a:t>
            </a:r>
            <a:r>
              <a:rPr b="0" lang="pt-BR" sz="1800" spc="-1" strike="noStrike">
                <a:solidFill>
                  <a:srgbClr val="000000"/>
                </a:solidFill>
                <a:uFill>
                  <a:solidFill>
                    <a:srgbClr val="ffffff"/>
                  </a:solidFill>
                </a:uFill>
                <a:latin typeface="Arial"/>
                <a:ea typeface="DejaVu Sans"/>
              </a:rPr>
              <a:t> </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Dos valores médios finais para cada classe e tipo de terras, são deduzidos os valores das: </a:t>
            </a:r>
            <a:endParaRPr b="0" lang="pt-BR" sz="1800" spc="-1" strike="noStrike">
              <a:solidFill>
                <a:srgbClr val="000000"/>
              </a:solidFill>
              <a:uFill>
                <a:solidFill>
                  <a:srgbClr val="ffffff"/>
                </a:solidFill>
              </a:uFill>
              <a:latin typeface="Arial"/>
            </a:endParaRPr>
          </a:p>
          <a:p>
            <a:pPr>
              <a:lnSpc>
                <a:spcPct val="100000"/>
              </a:lnSpc>
            </a:pP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Benfeitorias reprodutivas: são as culturas comerciais de ciclo vegetativo, superior a um ano, nem sempre negociáveis   separadamente   do   solo,   tais   como   lavouras   permanentes,   pastagens   e reflorestamento.</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 </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Não reprodutivas: as que por se acharem aderidas ao solo e de remoção inviável por algum motivo, não são negociáveis separadamente das terras.</a:t>
            </a:r>
            <a:endParaRPr b="0" lang="pt-BR" sz="1800" spc="-1" strike="noStrike">
              <a:solidFill>
                <a:srgbClr val="000000"/>
              </a:solidFill>
              <a:uFill>
                <a:solidFill>
                  <a:srgbClr val="ffffff"/>
                </a:solidFill>
              </a:uFill>
              <a:latin typeface="Arial"/>
            </a:endParaRPr>
          </a:p>
          <a:p>
            <a:pPr>
              <a:lnSpc>
                <a:spcPct val="100000"/>
              </a:lnSpc>
            </a:pPr>
            <a:r>
              <a:rPr b="0" lang="pt-BR" sz="1800" spc="-1" strike="noStrike">
                <a:solidFill>
                  <a:srgbClr val="000000"/>
                </a:solidFill>
                <a:uFill>
                  <a:solidFill>
                    <a:srgbClr val="ffffff"/>
                  </a:solidFill>
                </a:uFill>
                <a:latin typeface="Arial"/>
                <a:ea typeface="DejaVu Sans"/>
              </a:rPr>
              <a:t>Exemplos: casas, galpões, cercas, pocilgas e instalações para abastecimento de água, bem como os investimentos necessários para implantação destas.</a:t>
            </a:r>
            <a:endParaRPr b="0" lang="pt-BR" sz="1800" spc="-1" strike="noStrike">
              <a:solidFill>
                <a:srgbClr val="000000"/>
              </a:solidFill>
              <a:uFill>
                <a:solidFill>
                  <a:srgbClr val="ffffff"/>
                </a:solidFill>
              </a:uFill>
              <a:latin typeface="Arial"/>
            </a:endParaRPr>
          </a:p>
        </p:txBody>
      </p:sp>
      <p:sp>
        <p:nvSpPr>
          <p:cNvPr id="96" name="CustomShape 2"/>
          <p:cNvSpPr/>
          <p:nvPr/>
        </p:nvSpPr>
        <p:spPr>
          <a:xfrm>
            <a:off x="2952000" y="576000"/>
            <a:ext cx="5903280" cy="57528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400" spc="-1" strike="noStrike">
                <a:solidFill>
                  <a:srgbClr val="0000ff"/>
                </a:solidFill>
                <a:uFill>
                  <a:solidFill>
                    <a:srgbClr val="ffffff"/>
                  </a:solidFill>
                </a:uFill>
                <a:latin typeface="Arial"/>
                <a:ea typeface="DejaVu Sans"/>
              </a:rPr>
              <a:t>Terras Agrícolas</a:t>
            </a:r>
            <a:endParaRPr b="0" lang="pt-BR" sz="1800" spc="-1" strike="noStrike">
              <a:solidFill>
                <a:srgbClr val="000000"/>
              </a:solidFill>
              <a:uFill>
                <a:solidFill>
                  <a:srgbClr val="ffffff"/>
                </a:solidFill>
              </a:uFill>
              <a:latin typeface="Arial"/>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CustomShape 1"/>
          <p:cNvSpPr/>
          <p:nvPr/>
        </p:nvSpPr>
        <p:spPr>
          <a:xfrm>
            <a:off x="4848840" y="648000"/>
            <a:ext cx="2551680" cy="43740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400" spc="-1" strike="noStrike">
                <a:solidFill>
                  <a:srgbClr val="0000ff"/>
                </a:solidFill>
                <a:uFill>
                  <a:solidFill>
                    <a:srgbClr val="ffffff"/>
                  </a:solidFill>
                </a:uFill>
                <a:latin typeface="Arial"/>
                <a:ea typeface="DejaVu Sans"/>
              </a:rPr>
              <a:t>Terras Agrícolas</a:t>
            </a:r>
            <a:endParaRPr b="0" lang="pt-BR" sz="1800" spc="-1" strike="noStrike">
              <a:solidFill>
                <a:srgbClr val="000000"/>
              </a:solidFill>
              <a:uFill>
                <a:solidFill>
                  <a:srgbClr val="ffffff"/>
                </a:solidFill>
              </a:uFill>
              <a:latin typeface="Arial"/>
            </a:endParaRPr>
          </a:p>
        </p:txBody>
      </p:sp>
      <p:sp>
        <p:nvSpPr>
          <p:cNvPr id="98" name="CustomShape 2"/>
          <p:cNvSpPr/>
          <p:nvPr/>
        </p:nvSpPr>
        <p:spPr>
          <a:xfrm>
            <a:off x="1364400" y="1458720"/>
            <a:ext cx="3675240" cy="1025640"/>
          </a:xfrm>
          <a:prstGeom prst="rect">
            <a:avLst/>
          </a:prstGeom>
          <a:noFill/>
          <a:ln>
            <a:noFill/>
          </a:ln>
        </p:spPr>
        <p:style>
          <a:lnRef idx="0"/>
          <a:fillRef idx="0"/>
          <a:effectRef idx="0"/>
          <a:fontRef idx="minor"/>
        </p:style>
        <p:txBody>
          <a:bodyPr lIns="90000" rIns="90000" tIns="45000" bIns="45000"/>
          <a:p>
            <a:endParaRPr b="0" lang="pt-BR" sz="1800" spc="-1" strike="noStrike">
              <a:solidFill>
                <a:srgbClr val="000000"/>
              </a:solidFill>
              <a:uFill>
                <a:solidFill>
                  <a:srgbClr val="ffffff"/>
                </a:solidFill>
              </a:uFill>
              <a:latin typeface="Arial"/>
            </a:endParaRPr>
          </a:p>
          <a:p>
            <a:r>
              <a:rPr b="0" lang="pt-BR" sz="2400" spc="-1" strike="noStrike">
                <a:solidFill>
                  <a:srgbClr val="0000ff"/>
                </a:solidFill>
                <a:uFill>
                  <a:solidFill>
                    <a:srgbClr val="ffffff"/>
                  </a:solidFill>
                </a:uFill>
                <a:latin typeface="Arial"/>
              </a:rPr>
              <a:t>Coleta das Informações</a:t>
            </a:r>
            <a:endParaRPr b="0" lang="pt-BR" sz="1800" spc="-1" strike="noStrike">
              <a:solidFill>
                <a:srgbClr val="000000"/>
              </a:solidFill>
              <a:uFill>
                <a:solidFill>
                  <a:srgbClr val="ffffff"/>
                </a:solidFill>
              </a:uFill>
              <a:latin typeface="Arial"/>
            </a:endParaRPr>
          </a:p>
        </p:txBody>
      </p:sp>
      <p:sp>
        <p:nvSpPr>
          <p:cNvPr id="99" name="CustomShape 3"/>
          <p:cNvSpPr/>
          <p:nvPr/>
        </p:nvSpPr>
        <p:spPr>
          <a:xfrm>
            <a:off x="1080000" y="2816640"/>
            <a:ext cx="10151640" cy="2655000"/>
          </a:xfrm>
          <a:prstGeom prst="rect">
            <a:avLst/>
          </a:prstGeom>
          <a:noFill/>
          <a:ln>
            <a:noFill/>
          </a:ln>
        </p:spPr>
        <p:style>
          <a:lnRef idx="0"/>
          <a:fillRef idx="0"/>
          <a:effectRef idx="0"/>
          <a:fontRef idx="minor"/>
        </p:style>
        <p:txBody>
          <a:bodyPr lIns="90000" rIns="90000" tIns="45000" bIns="45000"/>
          <a:p>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rPr>
              <a:t>Uma informação para cada 50.000 hectares;</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rPr>
              <a:t>Um município pode ter até seis informações – Exemplo: Guarapuava. </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rPr>
              <a:t> </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rPr>
              <a:t>Nova Santa Bárbara, Santa Cecília e São Sebastião da Amoreira, </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rPr>
              <a:t>totalizam pouco mais de 35 mil hectares</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rPr>
              <a:t> </a:t>
            </a:r>
            <a:endParaRPr b="0" lang="pt-BR" sz="1800" spc="-1" strike="noStrike">
              <a:solidFill>
                <a:srgbClr val="000000"/>
              </a:solidFill>
              <a:uFill>
                <a:solidFill>
                  <a:srgbClr val="ffffff"/>
                </a:solidFill>
              </a:uFill>
              <a:latin typeface="Arial"/>
            </a:endParaRPr>
          </a:p>
          <a:p>
            <a:pPr algn="ctr">
              <a:lnSpc>
                <a:spcPct val="100000"/>
              </a:lnSpc>
            </a:pPr>
            <a:r>
              <a:rPr b="0" lang="pt-BR" sz="1800" spc="-1" strike="noStrike">
                <a:solidFill>
                  <a:srgbClr val="000000"/>
                </a:solidFill>
                <a:uFill>
                  <a:solidFill>
                    <a:srgbClr val="ffffff"/>
                  </a:solidFill>
                </a:uFill>
                <a:latin typeface="Arial"/>
              </a:rPr>
              <a:t>Resultado: gerou apenas uma informação para os três municípios.</a:t>
            </a:r>
            <a:endParaRPr b="0" lang="pt-BR" sz="18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4299</TotalTime>
  <Application>LibreOffice/5.2.4.2$Windows_X86_64 LibreOffice_project/3d5603e1122f0f102b62521720ab13a38a4e0eb0</Application>
  <Words>1927</Words>
  <Paragraphs>242</Paragraphs>
  <Company>SEAB</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2017-07-17T14:40:21Z</dcterms:created>
  <dc:creator>Jose Tarciso Fialho</dc:creator>
  <dc:description/>
  <dc:language>pt-BR</dc:language>
  <cp:lastModifiedBy/>
  <cp:lastPrinted>2017-07-26T18:08:18Z</cp:lastPrinted>
  <dcterms:modified xsi:type="dcterms:W3CDTF">2017-09-04T11:10:32Z</dcterms:modified>
  <cp:revision>143</cp:revision>
  <dc:subject/>
  <dc:title>Apresentação do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Company">
    <vt:lpwstr>SEAB</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4</vt:i4>
  </property>
  <property fmtid="{D5CDD505-2E9C-101B-9397-08002B2CF9AE}" pid="9" name="PresentationFormat">
    <vt:lpwstr>Widescreen</vt:lpwstr>
  </property>
  <property fmtid="{D5CDD505-2E9C-101B-9397-08002B2CF9AE}" pid="10" name="ScaleCrop">
    <vt:bool>0</vt:bool>
  </property>
  <property fmtid="{D5CDD505-2E9C-101B-9397-08002B2CF9AE}" pid="11" name="ShareDoc">
    <vt:bool>0</vt:bool>
  </property>
  <property fmtid="{D5CDD505-2E9C-101B-9397-08002B2CF9AE}" pid="12" name="Slides">
    <vt:i4>20</vt:i4>
  </property>
</Properties>
</file>